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4633"/>
    <a:srgbClr val="BE2ABB"/>
    <a:srgbClr val="A07400"/>
    <a:srgbClr val="DDDDDD"/>
    <a:srgbClr val="F0CB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96"/>
    <p:restoredTop sz="94674"/>
  </p:normalViewPr>
  <p:slideViewPr>
    <p:cSldViewPr snapToGrid="0">
      <p:cViewPr varScale="1">
        <p:scale>
          <a:sx n="124" d="100"/>
          <a:sy n="124" d="100"/>
        </p:scale>
        <p:origin x="1192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241A5-8370-5744-94F7-BD6591B80649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09CCBC-B453-0D44-A913-4AC2DFAAB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0015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09CCBC-B453-0D44-A913-4AC2DFAABBD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357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2BB24-482A-04C0-0E0D-400B2CD60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D2206-457D-F8C3-66FF-91765AC6AF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A8352-5D1A-CA68-97C5-3C269397E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3A42-D098-3A42-967C-7E956F1617E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CB87F-C1A2-E3FC-12C2-388A43B40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E511E-80F4-B6C4-894C-154ABEDF7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F3D-B5AA-0448-8661-15262F0F7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657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98A6D-20BA-1EA2-24C7-21E0F7F42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D12434-A27F-2181-EC76-DB5DA609D0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C7441-699E-72BB-5E0E-C323BD7A4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3A42-D098-3A42-967C-7E956F1617E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03F43-A4EE-6494-ED43-E584B64F0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75F7B-19B5-D0EA-2D68-6315B6050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F3D-B5AA-0448-8661-15262F0F7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089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45E9FF-0F1E-3D10-1AB5-D49BEE31B1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FC3FAF-6925-2EC0-5231-A982CE11C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83C1C-C8A8-715D-7A5E-16CA907DE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3A42-D098-3A42-967C-7E956F1617E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40E69-BB7C-8154-5308-C49715891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502C4-C2DC-5A44-0834-83AF07F6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F3D-B5AA-0448-8661-15262F0F7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614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87748-13F9-1A93-6169-1DF9E8E08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F4BB7-A171-BE5C-C857-D296939A07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C1DFAF-02D6-C44A-7099-B4303A434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3A42-D098-3A42-967C-7E956F1617E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6D9A3B-B246-E470-F101-2F39AC7F2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3D011-9514-764C-9EA7-4FD2AA493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F3D-B5AA-0448-8661-15262F0F7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68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40EDC-B46C-CCC0-1CFA-6E6504BF4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8B304-D687-C33B-D2EA-0FEC1915DC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7DAD77-4FFC-9E2D-4932-37B82AC3C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3A42-D098-3A42-967C-7E956F1617E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D270F3-3885-561A-3144-C4E824D74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017B78-5284-64C3-4FB5-52D6CA89E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F3D-B5AA-0448-8661-15262F0F7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899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99608-7970-47FA-118F-4EEEA1CDF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D49D9-D40D-8E8B-398E-C6B1CFA392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F42696-8164-2B0D-903B-0AAB91464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89644-70AF-8A51-627C-2F827960A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3A42-D098-3A42-967C-7E956F1617E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CDAFDA-4388-DE0F-C9C1-E4662CFAB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453C1-D0AA-DDA2-5253-494859A6B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F3D-B5AA-0448-8661-15262F0F7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4975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124BD-1102-9A9C-68DA-793AA86AA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4F4A79-64FE-C98B-F724-8C717A4D0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7E291-8654-1E51-B8E9-2AADC9AE0A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8AB540-11B5-ED06-4779-C1B29D688E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7D6A4D-9099-9AAF-6769-570ED42FD6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417B73-48BF-FA77-6ABA-4F07D383D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3A42-D098-3A42-967C-7E956F1617E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261A6B-3B77-8CB5-C0F7-E19DB5810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7FCD96-6284-1B35-EEED-B2E807C41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F3D-B5AA-0448-8661-15262F0F7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97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46DBE-01ED-9F90-9775-E32CD01C5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DF4953-C8B5-19D0-545F-98D84BF9B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3A42-D098-3A42-967C-7E956F1617E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B762C5-1BC5-2AD2-CF61-7F3C0A74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E40BC3-F425-CA1D-AAF7-277E959BE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F3D-B5AA-0448-8661-15262F0F7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02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033D86-BE00-3AFD-21BD-0DCF6D265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3A42-D098-3A42-967C-7E956F1617E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A12E57-378C-B574-EE3A-DF2DC795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211928-C5C3-60AD-65D5-61BCC19C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F3D-B5AA-0448-8661-15262F0F7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631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1ACB7-8662-9083-6F8A-B28819D7B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A09AB-5B76-4449-8296-D195D5682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EB81DB-0044-4369-5C73-38A76B90E9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743EE1-45F7-B46C-EEC0-8A2DA1B00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3A42-D098-3A42-967C-7E956F1617E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17748-D207-290F-9545-902506063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52E77-5A73-1F34-1EA9-512590CF3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F3D-B5AA-0448-8661-15262F0F7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814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0315E-02C3-5FC8-46E2-960633076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327487-0628-D6EE-F2B9-5995F0AE27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8A4D5C-B960-53AB-71E1-AEE2C3A37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37D9C-0744-196D-AB0D-CA2ED38FD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73A42-D098-3A42-967C-7E956F1617E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E981D1-A532-8FB5-2DBF-541B89BEB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04EDC9-744F-6D24-D5D9-672FC7CE6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22F3D-B5AA-0448-8661-15262F0F7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52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8C138C-E636-0238-80D7-B5F96A1B7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4FAF5-60DD-02A6-217F-8B19A8090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09B793-39E4-7C51-632E-03E410FE7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73A42-D098-3A42-967C-7E956F1617EF}" type="datetimeFigureOut">
              <a:rPr lang="en-GB" smtClean="0"/>
              <a:t>01/12/2025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4DE5E7-AE80-2798-6214-539DB50AAC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4C6F5-DB27-88CA-46F8-946573393C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22F3D-B5AA-0448-8661-15262F0F72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5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F9399-0B2E-86B3-003F-F08109A1B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Last Lecture! You made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FE89A-3B8C-4BD2-9460-8D19B5C83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97629" cy="4351338"/>
          </a:xfrm>
        </p:spPr>
        <p:txBody>
          <a:bodyPr>
            <a:normAutofit/>
          </a:bodyPr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Reminders</a:t>
            </a:r>
          </a:p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Course Evaluations</a:t>
            </a:r>
          </a:p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Assignment 3: Due tomorrow (Dec 2</a:t>
            </a:r>
            <a:r>
              <a:rPr lang="en-GB" baseline="30000" dirty="0">
                <a:latin typeface="Calibri" panose="020F0502020204030204" pitchFamily="34" charset="0"/>
                <a:cs typeface="Calibri" panose="020F0502020204030204" pitchFamily="34" charset="0"/>
              </a:rPr>
              <a:t>nd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Course Review!</a:t>
            </a: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Practice Exam Questions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 </a:t>
            </a:r>
          </a:p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Note: please do not make conclusions about your exam based on these problems</a:t>
            </a:r>
          </a:p>
          <a:p>
            <a:pPr lv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  <a:sym typeface="Wingdings" pitchFamily="2" charset="2"/>
              </a:rPr>
              <a:t>*Not an exhaustive representation of important topics in this bank of problems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215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6DCE8-E76B-C32A-A692-7FBAEBB7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Practice Question 4a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AF926-81C5-BD88-379F-E7E34848E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79822" cy="4351338"/>
          </a:xfrm>
        </p:spPr>
        <p:txBody>
          <a:bodyPr/>
          <a:lstStyle/>
          <a:p>
            <a:r>
              <a:rPr lang="en-GB" dirty="0"/>
              <a:t>Which design pattern is best used to solve the following problem description:</a:t>
            </a:r>
            <a:br>
              <a:rPr lang="en-GB" dirty="0"/>
            </a:br>
            <a:br>
              <a:rPr lang="en-GB" dirty="0"/>
            </a:br>
            <a:r>
              <a:rPr lang="en-GB" dirty="0"/>
              <a:t>“I want a single method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getAnimal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GB" dirty="0"/>
              <a:t>that can create and return different types of animal objects according to a string parameter, e.g.,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getAnimal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(“Dog”) </a:t>
            </a:r>
            <a:r>
              <a:rPr lang="en-GB" dirty="0"/>
              <a:t>returns a new 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Dog</a:t>
            </a:r>
            <a:r>
              <a:rPr lang="en-GB" dirty="0"/>
              <a:t> object, and </a:t>
            </a:r>
            <a:r>
              <a:rPr lang="en-GB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getAnimal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(“Cat”) </a:t>
            </a:r>
            <a:r>
              <a:rPr lang="en-GB" dirty="0"/>
              <a:t>returns a new </a:t>
            </a:r>
            <a:r>
              <a:rPr lang="en-GB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Cat</a:t>
            </a:r>
            <a:r>
              <a:rPr lang="en-GB" dirty="0"/>
              <a:t> object, etc.”</a:t>
            </a:r>
          </a:p>
        </p:txBody>
      </p:sp>
    </p:spTree>
    <p:extLst>
      <p:ext uri="{BB962C8B-B14F-4D97-AF65-F5344CB8AC3E}">
        <p14:creationId xmlns:p14="http://schemas.microsoft.com/office/powerpoint/2010/main" val="3733900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6DCE8-E76B-C32A-A692-7FBAEBB7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Practice Question 4b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AF926-81C5-BD88-379F-E7E34848E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79822" cy="4351338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Which design pattern is best used to solve the following problem description:</a:t>
            </a:r>
            <a:br>
              <a:rPr lang="en-GB" dirty="0"/>
            </a:br>
            <a:br>
              <a:rPr lang="en-GB" dirty="0"/>
            </a:br>
            <a:r>
              <a:rPr lang="en-GB" dirty="0"/>
              <a:t>I have a Matrix class that is implemented using a 2D array, and I want to be able to print all elements in the matrix in the following way:</a:t>
            </a:r>
            <a:br>
              <a:rPr lang="en-GB" dirty="0"/>
            </a:br>
            <a:br>
              <a:rPr lang="en-GB" dirty="0"/>
            </a:b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for (Integer x :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	// 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mtx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is a Matrix&lt;Integer&gt; object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GB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(x);</a:t>
            </a:r>
          </a:p>
          <a:p>
            <a:pPr marL="0" indent="0">
              <a:buNone/>
            </a:pPr>
            <a:r>
              <a:rPr lang="en-GB" dirty="0">
                <a:latin typeface="Courier New" panose="02070309020205020404" pitchFamily="49" charset="0"/>
                <a:cs typeface="Courier New" panose="02070309020205020404" pitchFamily="49" charset="0"/>
              </a:rPr>
              <a:t> }</a:t>
            </a:r>
          </a:p>
          <a:p>
            <a:pPr marL="0" indent="0">
              <a:buNone/>
            </a:pPr>
            <a:br>
              <a:rPr lang="en-GB" dirty="0"/>
            </a:b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345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6DCE8-E76B-C32A-A692-7FBAEBB7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Practice Question 4c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AF926-81C5-BD88-379F-E7E34848E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79822" cy="4351338"/>
          </a:xfrm>
        </p:spPr>
        <p:txBody>
          <a:bodyPr>
            <a:normAutofit/>
          </a:bodyPr>
          <a:lstStyle/>
          <a:p>
            <a:r>
              <a:rPr lang="en-GB" dirty="0"/>
              <a:t>Which design pattern is best used to solve the following problem description: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The user can easily switch between displaying a student list by student number, </a:t>
            </a:r>
            <a:r>
              <a:rPr lang="en-GB" dirty="0" err="1"/>
              <a:t>utorid</a:t>
            </a:r>
            <a:r>
              <a:rPr lang="en-GB" dirty="0"/>
              <a:t> or last name order.</a:t>
            </a:r>
          </a:p>
          <a:p>
            <a:pPr marL="0" indent="0">
              <a:buNone/>
            </a:pPr>
            <a:br>
              <a:rPr lang="en-GB" dirty="0"/>
            </a:b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709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4F625-657B-C628-DAF9-A99D2EA55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Practice Problem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899927-BE81-BEB0-C5CE-4BDF9568E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How does Java store the resulting value after this line of code is run?</a:t>
            </a:r>
            <a:br>
              <a:rPr lang="en-GB" dirty="0"/>
            </a:br>
            <a:br>
              <a:rPr lang="en-GB" dirty="0"/>
            </a:br>
            <a:r>
              <a:rPr lang="en-GB" dirty="0"/>
              <a:t>float </a:t>
            </a:r>
            <a:r>
              <a:rPr lang="en-GB" dirty="0" err="1"/>
              <a:t>num</a:t>
            </a:r>
            <a:r>
              <a:rPr lang="en-GB" dirty="0"/>
              <a:t> = 11.0/3;</a:t>
            </a:r>
          </a:p>
        </p:txBody>
      </p:sp>
    </p:spTree>
    <p:extLst>
      <p:ext uri="{BB962C8B-B14F-4D97-AF65-F5344CB8AC3E}">
        <p14:creationId xmlns:p14="http://schemas.microsoft.com/office/powerpoint/2010/main" val="776435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5EC5D-123F-5388-5903-A2DDD5550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Practice Problem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BAED8-2061-5B2D-016F-D1CB65B68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3014"/>
            <a:ext cx="11203112" cy="5027238"/>
          </a:xfrm>
        </p:spPr>
        <p:txBody>
          <a:bodyPr>
            <a:normAutofit fontScale="62500" lnSpcReduction="20000"/>
          </a:bodyPr>
          <a:lstStyle/>
          <a:p>
            <a:r>
              <a:rPr lang="en-GB" dirty="0"/>
              <a:t>Create an FSM (both the diagram…circles and arrows and then code it!) to r</a:t>
            </a:r>
            <a:r>
              <a:rPr lang="en-CA" dirty="0"/>
              <a:t>recognize whether a string is a </a:t>
            </a:r>
            <a:r>
              <a:rPr lang="en-CA" b="1" dirty="0"/>
              <a:t>valid command sequence</a:t>
            </a:r>
            <a:r>
              <a:rPr lang="en-CA" dirty="0"/>
              <a:t> to control a virtual robot.</a:t>
            </a:r>
            <a:br>
              <a:rPr lang="en-CA" dirty="0"/>
            </a:br>
            <a:br>
              <a:rPr lang="en-CA" dirty="0"/>
            </a:br>
            <a:r>
              <a:rPr lang="en-CA" dirty="0"/>
              <a:t>A valid command sequence must follow these rules:</a:t>
            </a:r>
            <a:br>
              <a:rPr lang="en-CA" dirty="0"/>
            </a:b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The robot must start in the IDLE state.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The first command must be "START".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After "START", the robot may receive any number of movement commands:</a:t>
            </a:r>
          </a:p>
          <a:p>
            <a:pPr lvl="1"/>
            <a:r>
              <a:rPr lang="en-CA" dirty="0"/>
              <a:t>"LEFT"</a:t>
            </a:r>
          </a:p>
          <a:p>
            <a:pPr lvl="1"/>
            <a:r>
              <a:rPr lang="en-CA" dirty="0"/>
              <a:t>"RIGHT"</a:t>
            </a:r>
          </a:p>
          <a:p>
            <a:pPr lvl="1"/>
            <a:r>
              <a:rPr lang="en-CA" dirty="0"/>
              <a:t>"FORWARD"</a:t>
            </a:r>
          </a:p>
          <a:p>
            <a:pPr lvl="1"/>
            <a:r>
              <a:rPr lang="en-CA" dirty="0"/>
              <a:t>"BACK"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The command sequence must end with "STOP".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No other commands are allowed.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The FSM must read commands one at a time from a list and decide if the entire sequence is valid.</a:t>
            </a:r>
          </a:p>
          <a:p>
            <a:pPr marL="514350" indent="-514350">
              <a:buFont typeface="+mj-lt"/>
              <a:buAutoNum type="arabicPeriod"/>
            </a:pPr>
            <a:endParaRPr lang="en-CA" dirty="0"/>
          </a:p>
          <a:p>
            <a:r>
              <a:rPr lang="en-CA" dirty="0"/>
              <a:t>Valid: START, FORWARD, FORWARD, BACK, LEFT, STOP</a:t>
            </a:r>
          </a:p>
          <a:p>
            <a:r>
              <a:rPr lang="en-CA" dirty="0"/>
              <a:t>Invalid: “START, FORWARD”, “START, START, STOP”, “START, JUMP, STOP”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033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7FC71-9A2F-84A3-6396-F11373CAA7F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Good Luck Everyone!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891244-B42B-A6A0-C16B-ADC2094B14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It’s a pleasure teaching everyone this past semester </a:t>
            </a:r>
            <a:r>
              <a:rPr lang="en-GB" dirty="0">
                <a:sym typeface="Wingdings" pitchFamily="2" charset="2"/>
              </a:rPr>
              <a:t>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8174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75272-3E1A-59E6-058B-6C9BCFDB8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High-Level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2135A-D470-2F44-CA52-72868A864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Java Basics</a:t>
            </a:r>
          </a:p>
          <a:p>
            <a:pPr lvl="1"/>
            <a:r>
              <a:rPr lang="en-GB" dirty="0"/>
              <a:t>Making, running with JVM, and compiling java programs</a:t>
            </a:r>
          </a:p>
          <a:p>
            <a:pPr lvl="1"/>
            <a:r>
              <a:rPr lang="en-GB" dirty="0"/>
              <a:t>Primitive vs non-primitive data types</a:t>
            </a:r>
          </a:p>
          <a:p>
            <a:pPr lvl="1"/>
            <a:r>
              <a:rPr lang="en-GB" dirty="0"/>
              <a:t>Casting</a:t>
            </a:r>
          </a:p>
          <a:p>
            <a:pPr lvl="1"/>
            <a:r>
              <a:rPr lang="en-GB" dirty="0"/>
              <a:t>Point of entry for every Java program (main method)</a:t>
            </a:r>
          </a:p>
          <a:p>
            <a:r>
              <a:rPr lang="en-GB" dirty="0"/>
              <a:t>OOP</a:t>
            </a:r>
          </a:p>
          <a:p>
            <a:pPr lvl="1"/>
            <a:r>
              <a:rPr lang="en-GB" dirty="0"/>
              <a:t>References/addresses vs objects themselves</a:t>
            </a:r>
          </a:p>
          <a:p>
            <a:pPr lvl="1"/>
            <a:r>
              <a:rPr lang="en-GB" dirty="0"/>
              <a:t>Defining vs instantiating a new variable</a:t>
            </a:r>
          </a:p>
          <a:p>
            <a:pPr lvl="1"/>
            <a:r>
              <a:rPr lang="en-GB" dirty="0"/>
              <a:t>Classes – attributes, constructor, this(), methods, overloading, super()</a:t>
            </a:r>
          </a:p>
          <a:p>
            <a:pPr lvl="1"/>
            <a:r>
              <a:rPr lang="en-GB" dirty="0"/>
              <a:t>Protection/encapsulation</a:t>
            </a:r>
          </a:p>
          <a:p>
            <a:pPr lvl="1"/>
            <a:r>
              <a:rPr lang="en-GB" dirty="0"/>
              <a:t>Variable scope, static</a:t>
            </a:r>
          </a:p>
          <a:p>
            <a:pPr lvl="1"/>
            <a:r>
              <a:rPr lang="en-GB" dirty="0"/>
              <a:t>Built-In Arrays</a:t>
            </a:r>
          </a:p>
          <a:p>
            <a:pPr lvl="1"/>
            <a:r>
              <a:rPr lang="en-GB" dirty="0"/>
              <a:t>Inheritance – only 1 parent, polymorphism, abstract classes, composition</a:t>
            </a:r>
          </a:p>
          <a:p>
            <a:r>
              <a:rPr lang="en-GB" dirty="0"/>
              <a:t>UML Diagrams</a:t>
            </a:r>
          </a:p>
        </p:txBody>
      </p:sp>
    </p:spTree>
    <p:extLst>
      <p:ext uri="{BB962C8B-B14F-4D97-AF65-F5344CB8AC3E}">
        <p14:creationId xmlns:p14="http://schemas.microsoft.com/office/powerpoint/2010/main" val="1134028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75272-3E1A-59E6-058B-6C9BCFDB8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High-Level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2135A-D470-2F44-CA52-72868A864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69548" cy="4351338"/>
          </a:xfrm>
        </p:spPr>
        <p:txBody>
          <a:bodyPr>
            <a:normAutofit fontScale="85000" lnSpcReduction="20000"/>
          </a:bodyPr>
          <a:lstStyle/>
          <a:p>
            <a:r>
              <a:rPr lang="en-GB" dirty="0" err="1"/>
              <a:t>JavaDoc</a:t>
            </a:r>
            <a:endParaRPr lang="en-GB" dirty="0"/>
          </a:p>
          <a:p>
            <a:pPr lvl="1"/>
            <a:r>
              <a:rPr lang="en-GB" dirty="0"/>
              <a:t>Syntax, Tags, </a:t>
            </a:r>
          </a:p>
          <a:p>
            <a:r>
              <a:rPr lang="en-GB" dirty="0" err="1"/>
              <a:t>UnitTesting</a:t>
            </a:r>
            <a:r>
              <a:rPr lang="en-GB" dirty="0"/>
              <a:t> – Junit</a:t>
            </a:r>
          </a:p>
          <a:p>
            <a:r>
              <a:rPr lang="en-GB" dirty="0"/>
              <a:t>Interfaces</a:t>
            </a:r>
          </a:p>
          <a:p>
            <a:pPr lvl="1"/>
            <a:r>
              <a:rPr lang="en-GB" dirty="0"/>
              <a:t>public interface vs implements</a:t>
            </a:r>
          </a:p>
          <a:p>
            <a:pPr lvl="1"/>
            <a:r>
              <a:rPr lang="en-GB" dirty="0"/>
              <a:t>Observer/Observable</a:t>
            </a:r>
          </a:p>
          <a:p>
            <a:r>
              <a:rPr lang="en-GB" dirty="0"/>
              <a:t>Generics</a:t>
            </a:r>
          </a:p>
          <a:p>
            <a:pPr lvl="1"/>
            <a:r>
              <a:rPr lang="en-GB" dirty="0" err="1"/>
              <a:t>ArrayLists</a:t>
            </a:r>
            <a:endParaRPr lang="en-GB" dirty="0"/>
          </a:p>
          <a:p>
            <a:r>
              <a:rPr lang="en-GB" dirty="0"/>
              <a:t>GUIs!</a:t>
            </a:r>
          </a:p>
          <a:p>
            <a:pPr lvl="1"/>
            <a:r>
              <a:rPr lang="en-GB" dirty="0"/>
              <a:t>JavaFX (not Swing!)</a:t>
            </a:r>
          </a:p>
          <a:p>
            <a:pPr lvl="1"/>
            <a:r>
              <a:rPr lang="en-GB" dirty="0"/>
              <a:t>Structure of a JavaFX application (extends Application, Stage, Scene, root node, start())</a:t>
            </a:r>
          </a:p>
          <a:p>
            <a:pPr lvl="1"/>
            <a:r>
              <a:rPr lang="en-GB" dirty="0" err="1"/>
              <a:t>EventHandler</a:t>
            </a:r>
            <a:r>
              <a:rPr lang="en-GB" dirty="0"/>
              <a:t> (often used in conjunction with Observer/Observable)</a:t>
            </a:r>
          </a:p>
          <a:p>
            <a:r>
              <a:rPr lang="en-GB" dirty="0"/>
              <a:t>SCRUM workflow</a:t>
            </a:r>
          </a:p>
        </p:txBody>
      </p:sp>
    </p:spTree>
    <p:extLst>
      <p:ext uri="{BB962C8B-B14F-4D97-AF65-F5344CB8AC3E}">
        <p14:creationId xmlns:p14="http://schemas.microsoft.com/office/powerpoint/2010/main" val="167562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75272-3E1A-59E6-058B-6C9BCFDB8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High-Level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2135A-D470-2F44-CA52-72868A864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69548" cy="4351338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Git/version control</a:t>
            </a:r>
          </a:p>
          <a:p>
            <a:pPr lvl="1"/>
            <a:r>
              <a:rPr lang="en-GB" dirty="0"/>
              <a:t>Cloning (checking out a new repo)</a:t>
            </a:r>
          </a:p>
          <a:p>
            <a:pPr lvl="1"/>
            <a:r>
              <a:rPr lang="en-GB" dirty="0"/>
              <a:t>Pulling</a:t>
            </a:r>
          </a:p>
          <a:p>
            <a:pPr lvl="1"/>
            <a:r>
              <a:rPr lang="en-GB" dirty="0"/>
              <a:t>Add, commit, push</a:t>
            </a:r>
          </a:p>
          <a:p>
            <a:pPr lvl="1"/>
            <a:r>
              <a:rPr lang="en-GB" dirty="0"/>
              <a:t>Branches, merge conflicts</a:t>
            </a:r>
          </a:p>
          <a:p>
            <a:r>
              <a:rPr lang="en-GB" dirty="0"/>
              <a:t>Design Patterns</a:t>
            </a:r>
          </a:p>
          <a:p>
            <a:pPr lvl="1"/>
            <a:r>
              <a:rPr lang="en-GB" dirty="0"/>
              <a:t>Observer/Observable</a:t>
            </a:r>
          </a:p>
          <a:p>
            <a:pPr lvl="1"/>
            <a:r>
              <a:rPr lang="en-GB" dirty="0"/>
              <a:t>MVC</a:t>
            </a:r>
          </a:p>
          <a:p>
            <a:pPr lvl="1"/>
            <a:r>
              <a:rPr lang="en-GB" dirty="0"/>
              <a:t>Factory</a:t>
            </a:r>
          </a:p>
          <a:p>
            <a:pPr lvl="1"/>
            <a:r>
              <a:rPr lang="en-GB" dirty="0"/>
              <a:t>Iterator, Singleton, Strategy, Command</a:t>
            </a:r>
          </a:p>
          <a:p>
            <a:pPr lvl="1"/>
            <a:r>
              <a:rPr lang="en-GB" dirty="0"/>
              <a:t>Composite, Builder, Visitor</a:t>
            </a:r>
          </a:p>
          <a:p>
            <a:r>
              <a:rPr lang="en-GB" dirty="0"/>
              <a:t>SOLID principles</a:t>
            </a:r>
          </a:p>
        </p:txBody>
      </p:sp>
    </p:spTree>
    <p:extLst>
      <p:ext uri="{BB962C8B-B14F-4D97-AF65-F5344CB8AC3E}">
        <p14:creationId xmlns:p14="http://schemas.microsoft.com/office/powerpoint/2010/main" val="3527230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75272-3E1A-59E6-058B-6C9BCFDB8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High-Level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2135A-D470-2F44-CA52-72868A8646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1069548" cy="4945045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I/O</a:t>
            </a:r>
          </a:p>
          <a:p>
            <a:pPr lvl="1"/>
            <a:r>
              <a:rPr lang="en-GB" dirty="0"/>
              <a:t>Streams: Byte, Character, and Buffer Streams</a:t>
            </a:r>
          </a:p>
          <a:p>
            <a:pPr lvl="1"/>
            <a:r>
              <a:rPr lang="en-GB" dirty="0"/>
              <a:t>Console vs File I/O</a:t>
            </a:r>
          </a:p>
          <a:p>
            <a:r>
              <a:rPr lang="en-GB" dirty="0"/>
              <a:t>Regular Expressions</a:t>
            </a:r>
          </a:p>
          <a:p>
            <a:pPr lvl="1"/>
            <a:r>
              <a:rPr lang="en-GB" dirty="0"/>
              <a:t>Be familiar with various symbols</a:t>
            </a:r>
          </a:p>
          <a:p>
            <a:pPr lvl="1"/>
            <a:r>
              <a:rPr lang="en-GB" dirty="0"/>
              <a:t>How to build patterns</a:t>
            </a:r>
          </a:p>
          <a:p>
            <a:pPr lvl="1"/>
            <a:r>
              <a:rPr lang="en-GB" dirty="0"/>
              <a:t>Using them in Java to return true/false</a:t>
            </a:r>
          </a:p>
          <a:p>
            <a:pPr lvl="1"/>
            <a:r>
              <a:rPr lang="en-GB" dirty="0"/>
              <a:t>Compiling a regex – using </a:t>
            </a:r>
            <a:r>
              <a:rPr lang="en-GB" dirty="0" err="1"/>
              <a:t>RegEx</a:t>
            </a:r>
            <a:r>
              <a:rPr lang="en-GB" dirty="0"/>
              <a:t> groups to parse text</a:t>
            </a:r>
          </a:p>
          <a:p>
            <a:r>
              <a:rPr lang="en-GB" dirty="0"/>
              <a:t>FSMs</a:t>
            </a:r>
          </a:p>
          <a:p>
            <a:pPr lvl="1"/>
            <a:r>
              <a:rPr lang="en-GB" dirty="0"/>
              <a:t>FSMs are the engine of </a:t>
            </a:r>
            <a:r>
              <a:rPr lang="en-GB" dirty="0" err="1"/>
              <a:t>RegExs</a:t>
            </a:r>
            <a:endParaRPr lang="en-GB" dirty="0"/>
          </a:p>
          <a:p>
            <a:pPr lvl="1"/>
            <a:r>
              <a:rPr lang="en-GB" dirty="0"/>
              <a:t>Decomposing a computation/algorithm into a set of finite states (and transitions)</a:t>
            </a:r>
          </a:p>
          <a:p>
            <a:r>
              <a:rPr lang="en-GB" dirty="0"/>
              <a:t>Floating Point Error</a:t>
            </a:r>
          </a:p>
          <a:p>
            <a:pPr lvl="1"/>
            <a:r>
              <a:rPr lang="en-GB" dirty="0"/>
              <a:t>Converting between Base 10 vs Base 2 number systems</a:t>
            </a:r>
          </a:p>
          <a:p>
            <a:pPr lvl="1"/>
            <a:r>
              <a:rPr lang="en-GB" dirty="0"/>
              <a:t>Scientific Notation</a:t>
            </a:r>
          </a:p>
          <a:p>
            <a:pPr lvl="1"/>
            <a:r>
              <a:rPr lang="en-GB" dirty="0"/>
              <a:t>Floating point error -&gt; having a finite space to store information</a:t>
            </a:r>
          </a:p>
          <a:p>
            <a:pPr lvl="1"/>
            <a:r>
              <a:rPr lang="en-GB" dirty="0"/>
              <a:t>Cautions while doing arithmetic with stored numbers</a:t>
            </a:r>
          </a:p>
          <a:p>
            <a:pPr lvl="1"/>
            <a:r>
              <a:rPr lang="en-GB" dirty="0"/>
              <a:t>IEEE 754 32- and 64-bit standards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6982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AE5D4-8628-3A00-3FE4-31B0020C9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Practice Question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16852-5EB9-069B-D41B-760788384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does the following</a:t>
            </a:r>
            <a:br>
              <a:rPr lang="en-GB" dirty="0"/>
            </a:br>
            <a:r>
              <a:rPr lang="en-GB" dirty="0"/>
              <a:t>code do?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8C29EC5-3BE6-1532-B4DA-2E76D99A58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0155" y="254000"/>
            <a:ext cx="6654800" cy="66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024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69EC2-7407-30A6-E59F-A7FF73950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Practice Question 2a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D0C8B1E-1AFE-5618-E707-D8E9DEE94B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126573"/>
              </p:ext>
            </p:extLst>
          </p:nvPr>
        </p:nvGraphicFramePr>
        <p:xfrm>
          <a:off x="2032000" y="2086129"/>
          <a:ext cx="8127999" cy="2225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65339">
                  <a:extLst>
                    <a:ext uri="{9D8B030D-6E8A-4147-A177-3AD203B41FA5}">
                      <a16:colId xmlns:a16="http://schemas.microsoft.com/office/drawing/2014/main" val="2465485153"/>
                    </a:ext>
                  </a:extLst>
                </a:gridCol>
                <a:gridCol w="3411021">
                  <a:extLst>
                    <a:ext uri="{9D8B030D-6E8A-4147-A177-3AD203B41FA5}">
                      <a16:colId xmlns:a16="http://schemas.microsoft.com/office/drawing/2014/main" val="2443038904"/>
                    </a:ext>
                  </a:extLst>
                </a:gridCol>
                <a:gridCol w="2351639">
                  <a:extLst>
                    <a:ext uri="{9D8B030D-6E8A-4147-A177-3AD203B41FA5}">
                      <a16:colId xmlns:a16="http://schemas.microsoft.com/office/drawing/2014/main" val="11180839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err="1"/>
                        <a:t>RegEx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String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Match (Yes/No)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586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a*</a:t>
                      </a:r>
                      <a:r>
                        <a:rPr lang="en-GB" dirty="0" err="1"/>
                        <a:t>bc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bcaaabc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914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a*</a:t>
                      </a:r>
                      <a:r>
                        <a:rPr lang="en-GB" dirty="0" err="1"/>
                        <a:t>bc</a:t>
                      </a:r>
                      <a:r>
                        <a:rPr lang="en-GB" dirty="0"/>
                        <a:t>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bcaaabc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87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cb</a:t>
                      </a:r>
                      <a:r>
                        <a:rPr lang="en-GB" dirty="0"/>
                        <a:t>*a*</a:t>
                      </a:r>
                      <a:r>
                        <a:rPr lang="en-GB" dirty="0" err="1"/>
                        <a:t>bc</a:t>
                      </a:r>
                      <a:r>
                        <a:rPr lang="en-GB" dirty="0"/>
                        <a:t>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bcaaabc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4999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^.*,.*,.*,.*$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Hi, mom, I'm home, for good, now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5006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\s.*\s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Please wipe your feet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866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868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69EC2-7407-30A6-E59F-A7FF73950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Practice Question 2b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F3CF0-3D3D-205B-83AF-B101CF0F4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GB" dirty="0"/>
              <a:t>Write a regular expression to return true </a:t>
            </a:r>
            <a:r>
              <a:rPr lang="en-GB" dirty="0" err="1"/>
              <a:t>iff</a:t>
            </a:r>
            <a:r>
              <a:rPr lang="en-GB" dirty="0"/>
              <a:t> all numeric values, are prefixed with a “$” sign.</a:t>
            </a:r>
          </a:p>
          <a:p>
            <a:endParaRPr lang="en-GB" dirty="0"/>
          </a:p>
          <a:p>
            <a:r>
              <a:rPr lang="en-GB" dirty="0"/>
              <a:t>Sample: “the price is $345.” </a:t>
            </a:r>
          </a:p>
          <a:p>
            <a:endParaRPr lang="en-GB" dirty="0"/>
          </a:p>
          <a:p>
            <a:r>
              <a:rPr lang="en-GB" dirty="0"/>
              <a:t>Note that the numeric values can be positive integers (e.g. 40), as well as floating point numbers with two precision numbers (e.g. 567.34)</a:t>
            </a:r>
          </a:p>
          <a:p>
            <a:endParaRPr lang="en-GB" dirty="0"/>
          </a:p>
          <a:p>
            <a:r>
              <a:rPr lang="en-GB" dirty="0"/>
              <a:t>Now rewrite the regular expression so that you can extract the number following the “$” sign using a group. </a:t>
            </a:r>
          </a:p>
        </p:txBody>
      </p:sp>
    </p:spTree>
    <p:extLst>
      <p:ext uri="{BB962C8B-B14F-4D97-AF65-F5344CB8AC3E}">
        <p14:creationId xmlns:p14="http://schemas.microsoft.com/office/powerpoint/2010/main" val="3581416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90000-FA7A-70DC-F5B3-5B0FC38FB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Practice Question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DDAB8-EC51-2F9A-FC28-8AC37E4F6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Give a brief overview of the Scrum process. You may use diagrams if you think it would help covey information. </a:t>
            </a:r>
          </a:p>
          <a:p>
            <a:endParaRPr lang="en-GB" dirty="0"/>
          </a:p>
          <a:p>
            <a:pPr lvl="1"/>
            <a:r>
              <a:rPr lang="en-GB" dirty="0"/>
              <a:t>Be sure to include information about the project milestones and the sprints</a:t>
            </a:r>
          </a:p>
        </p:txBody>
      </p:sp>
    </p:spTree>
    <p:extLst>
      <p:ext uri="{BB962C8B-B14F-4D97-AF65-F5344CB8AC3E}">
        <p14:creationId xmlns:p14="http://schemas.microsoft.com/office/powerpoint/2010/main" val="3536133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30337</TotalTime>
  <Words>916</Words>
  <Application>Microsoft Macintosh PowerPoint</Application>
  <PresentationFormat>Widescreen</PresentationFormat>
  <Paragraphs>130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Office Theme</vt:lpstr>
      <vt:lpstr>Last Lecture! You made it</vt:lpstr>
      <vt:lpstr>High-Level Topics</vt:lpstr>
      <vt:lpstr>High-Level Topics</vt:lpstr>
      <vt:lpstr>High-Level Topics</vt:lpstr>
      <vt:lpstr>High-Level Topics</vt:lpstr>
      <vt:lpstr>Practice Question 1</vt:lpstr>
      <vt:lpstr>Practice Question 2a</vt:lpstr>
      <vt:lpstr>Practice Question 2b</vt:lpstr>
      <vt:lpstr>Practice Question 3</vt:lpstr>
      <vt:lpstr>Practice Question 4a</vt:lpstr>
      <vt:lpstr>Practice Question 4b</vt:lpstr>
      <vt:lpstr>Practice Question 4c</vt:lpstr>
      <vt:lpstr>Practice Problem 5</vt:lpstr>
      <vt:lpstr>Practice Problem 6</vt:lpstr>
      <vt:lpstr>Good Luck Everyone!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Warm Up in the first 10 mins</dc:title>
  <dc:creator>Marc De Benedetti</dc:creator>
  <cp:lastModifiedBy>Marc De Benedetti</cp:lastModifiedBy>
  <cp:revision>22</cp:revision>
  <dcterms:created xsi:type="dcterms:W3CDTF">2025-09-12T15:49:28Z</dcterms:created>
  <dcterms:modified xsi:type="dcterms:W3CDTF">2025-12-02T15:12:11Z</dcterms:modified>
</cp:coreProperties>
</file>