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8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9" r:id="rId20"/>
    <p:sldId id="274" r:id="rId21"/>
    <p:sldId id="276" r:id="rId22"/>
    <p:sldId id="275" r:id="rId23"/>
    <p:sldId id="277" r:id="rId24"/>
    <p:sldId id="280" r:id="rId25"/>
    <p:sldId id="283" r:id="rId26"/>
    <p:sldId id="281" r:id="rId27"/>
    <p:sldId id="282" r:id="rId28"/>
    <p:sldId id="285" r:id="rId29"/>
    <p:sldId id="284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2ABB"/>
    <a:srgbClr val="A07400"/>
    <a:srgbClr val="DC4633"/>
    <a:srgbClr val="DDDDDD"/>
    <a:srgbClr val="F0CB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5"/>
    <p:restoredTop sz="94674"/>
  </p:normalViewPr>
  <p:slideViewPr>
    <p:cSldViewPr snapToGrid="0">
      <p:cViewPr varScale="1">
        <p:scale>
          <a:sx n="124" d="100"/>
          <a:sy n="124" d="100"/>
        </p:scale>
        <p:origin x="992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241A5-8370-5744-94F7-BD6591B80649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9CCBC-B453-0D44-A913-4AC2DFAABB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015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9CCBC-B453-0D44-A913-4AC2DFAABBD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357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9CCBC-B453-0D44-A913-4AC2DFAABBD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3612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9CCBC-B453-0D44-A913-4AC2DFAABBD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746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9CCBC-B453-0D44-A913-4AC2DFAABBD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694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2BB24-482A-04C0-0E0D-400B2CD60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3D2206-457D-F8C3-66FF-91765AC6AF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A8352-5D1A-CA68-97C5-3C269397E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CB87F-C1A2-E3FC-12C2-388A43B40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E511E-80F4-B6C4-894C-154ABEDF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57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98A6D-20BA-1EA2-24C7-21E0F7F4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12434-A27F-2181-EC76-DB5DA609D0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C7441-699E-72BB-5E0E-C323BD7A4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03F43-A4EE-6494-ED43-E584B64F0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75F7B-19B5-D0EA-2D68-6315B6050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089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45E9FF-0F1E-3D10-1AB5-D49BEE31B1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FC3FAF-6925-2EC0-5231-A982CE11C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83C1C-C8A8-715D-7A5E-16CA907DE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40E69-BB7C-8154-5308-C49715891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502C4-C2DC-5A44-0834-83AF07F6B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614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87748-13F9-1A93-6169-1DF9E8E08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F4BB7-A171-BE5C-C857-D296939A0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1DFAF-02D6-C44A-7099-B4303A434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D9A3B-B246-E470-F101-2F39AC7F2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3D011-9514-764C-9EA7-4FD2AA493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0686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40EDC-B46C-CCC0-1CFA-6E6504BF4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18B304-D687-C33B-D2EA-0FEC1915D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7DAD77-4FFC-9E2D-4932-37B82AC3C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270F3-3885-561A-3144-C4E824D74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17B78-5284-64C3-4FB5-52D6CA89E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2899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99608-7970-47FA-118F-4EEEA1CDF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0D49D9-D40D-8E8B-398E-C6B1CFA392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F42696-8164-2B0D-903B-0AAB914641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F89644-70AF-8A51-627C-2F827960A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CDAFDA-4388-DE0F-C9C1-E4662CFAB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2453C1-D0AA-DDA2-5253-494859A6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975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124BD-1102-9A9C-68DA-793AA86A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F4A79-64FE-C98B-F724-8C717A4D0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A7E291-8654-1E51-B8E9-2AADC9AE0A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8AB540-11B5-ED06-4779-C1B29D688E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7D6A4D-9099-9AAF-6769-570ED42FD6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417B73-48BF-FA77-6ABA-4F07D383D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261A6B-3B77-8CB5-C0F7-E19DB5810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7FCD96-6284-1B35-EEED-B2E807C41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97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46DBE-01ED-9F90-9775-E32CD01C5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DF4953-C8B5-19D0-545F-98D84BF9B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B762C5-1BC5-2AD2-CF61-7F3C0A74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E40BC3-F425-CA1D-AAF7-277E959B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702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033D86-BE00-3AFD-21BD-0DCF6D265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A12E57-378C-B574-EE3A-DF2DC7951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211928-C5C3-60AD-65D5-61BCC19CB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3631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1ACB7-8662-9083-6F8A-B28819D7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A09AB-5B76-4449-8296-D195D5682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EB81DB-0044-4369-5C73-38A76B90E9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743EE1-45F7-B46C-EEC0-8A2DA1B00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617748-D207-290F-9545-90250606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B52E77-5A73-1F34-1EA9-512590CF3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814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0315E-02C3-5FC8-46E2-960633076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327487-0628-D6EE-F2B9-5995F0AE27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8A4D5C-B960-53AB-71E1-AEE2C3A37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37D9C-0744-196D-AB0D-CA2ED38FD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E981D1-A532-8FB5-2DBF-541B89BEB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04EDC9-744F-6D24-D5D9-672FC7CE6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5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8C138C-E636-0238-80D7-B5F96A1B7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54FAF5-60DD-02A6-217F-8B19A8090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09B793-39E4-7C51-632E-03E410FE7C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73A42-D098-3A42-967C-7E956F1617EF}" type="datetimeFigureOut">
              <a:rPr lang="en-GB" smtClean="0"/>
              <a:t>09/11/2025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4DE5E7-AE80-2798-6214-539DB50AAC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84C6F5-DB27-88CA-46F8-946573393C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22F3D-B5AA-0448-8661-15262F0F72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5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F9399-0B2E-86B3-003F-F08109A1B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FE89A-3B8C-4BD2-9460-8D19B5C83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Even More design patterns…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Composite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Builder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Visitor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Why do this?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SOLID principals – bringing all these design patterns together</a:t>
            </a:r>
          </a:p>
          <a:p>
            <a:pPr lv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15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F9399-0B2E-86B3-003F-F08109A1B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FE89A-3B8C-4BD2-9460-8D19B5C83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accent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Even More design patterns…</a:t>
            </a:r>
          </a:p>
          <a:p>
            <a:pPr lvl="1"/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Composite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Builder</a:t>
            </a:r>
          </a:p>
          <a:p>
            <a:pPr lvl="1"/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Visitor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Why do this?</a:t>
            </a:r>
          </a:p>
          <a:p>
            <a:pPr lvl="1"/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SOLID principals – bringing all these design patterns together</a:t>
            </a:r>
          </a:p>
          <a:p>
            <a:pPr lv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101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3B029-3EE2-3CBA-E6B7-E9B5E07E1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02B15F-7684-F5F2-2317-EF306302E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026" y="583294"/>
            <a:ext cx="3126346" cy="61504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01709D-BEF1-4F8F-881C-7B73C9636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700" y="4727348"/>
            <a:ext cx="2825136" cy="21177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4841C7-312A-CBE0-6550-4ABC954AD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4177" y="1843541"/>
            <a:ext cx="3040431" cy="50015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39ED6C-8FE4-583A-5326-C27CB4499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8700" y="583294"/>
            <a:ext cx="2885477" cy="39916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15DDA18-36BA-7C3E-CCF7-65CD3E9D0DF1}"/>
              </a:ext>
            </a:extLst>
          </p:cNvPr>
          <p:cNvSpPr txBox="1"/>
          <p:nvPr/>
        </p:nvSpPr>
        <p:spPr>
          <a:xfrm>
            <a:off x="175056" y="2255955"/>
            <a:ext cx="2694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I’m hungry and want a Burrito…</a:t>
            </a:r>
          </a:p>
        </p:txBody>
      </p:sp>
    </p:spTree>
    <p:extLst>
      <p:ext uri="{BB962C8B-B14F-4D97-AF65-F5344CB8AC3E}">
        <p14:creationId xmlns:p14="http://schemas.microsoft.com/office/powerpoint/2010/main" val="2011916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3B029-3EE2-3CBA-E6B7-E9B5E07E1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E47FA9-EE21-E57E-B524-8E7315CA1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688" y="372022"/>
            <a:ext cx="3478530" cy="6324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BDAC50-3721-30CD-C26B-502A63B1A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175" y="372022"/>
            <a:ext cx="3734625" cy="62425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9359FB-3AAA-E096-E3CD-ABB3978DCC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426" y="3211285"/>
            <a:ext cx="4052262" cy="318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73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6B68-9D39-779A-8C68-3136E87A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8EB44-8ED1-9802-FDB5-2D5601AB7D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Burrito b = </a:t>
            </a:r>
            <a:r>
              <a:rPr lang="en-GB" sz="2000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Burrito(</a:t>
            </a:r>
            <a:r>
              <a:rPr lang="en-GB" sz="2000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“Whole Wheat”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2000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“No beans”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2000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“Tri-Blend Cheese”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2000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sz="2000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“Rice”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2000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“Lettuce”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2000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“Tomato”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2000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“Bell Peppers”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2000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“Red Onions”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GB" sz="2000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”Corn”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…), …I’m getting lost…);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I’m sure we’ve all felt this to some extent when a task requires you to pass in a small army of arguments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It works, but…design patterns are all about code organization, cleaning things up, and making them more modular. </a:t>
            </a:r>
          </a:p>
        </p:txBody>
      </p:sp>
    </p:spTree>
    <p:extLst>
      <p:ext uri="{BB962C8B-B14F-4D97-AF65-F5344CB8AC3E}">
        <p14:creationId xmlns:p14="http://schemas.microsoft.com/office/powerpoint/2010/main" val="1380847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6B68-9D39-779A-8C68-3136E87A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8EB44-8ED1-9802-FDB5-2D5601AB7D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223661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Burrito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 =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CF8E6D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new 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Burrito(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"Whole Wheat"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"No beans"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"Tri-Blend Cheese"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CF8E6D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new </a:t>
            </a: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Arrays.</a:t>
            </a:r>
            <a:r>
              <a:rPr lang="en-CA" sz="1500" i="1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asList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"Rice"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"Lettuce"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"Tomato"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"Bell Peppers"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"Red Onions"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"Corn"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…)), …I’m getting lost…);</a:t>
            </a:r>
          </a:p>
          <a:p>
            <a:pPr marL="0" indent="0">
              <a:buNone/>
            </a:pPr>
            <a:endParaRPr lang="en-GB" sz="1500" dirty="0">
              <a:solidFill>
                <a:schemeClr val="accent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15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//A cleaner and more organized way would be to simply pass in a structured object of options</a:t>
            </a:r>
          </a:p>
          <a:p>
            <a:pPr marL="0" indent="0">
              <a:buNone/>
            </a:pPr>
            <a:r>
              <a:rPr lang="en-CA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CA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r>
              <a:rPr lang="en-CA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CA" sz="1500" dirty="0">
                <a:solidFill>
                  <a:srgbClr val="CF8E6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en-CA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CA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endParaRPr lang="en-GB" sz="15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Collections.</a:t>
            </a:r>
            <a:r>
              <a:rPr lang="en-CA" sz="1500" i="1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addAll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"Tortilla"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"Whole Wheat"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Collections.</a:t>
            </a:r>
            <a:r>
              <a:rPr lang="en-CA" sz="1500" i="1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addAll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"Beans"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"No Beans"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Collections.</a:t>
            </a:r>
            <a:r>
              <a:rPr lang="en-CA" sz="1500" i="1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addAll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b="1" dirty="0">
                <a:solidFill>
                  <a:srgbClr val="7030A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"Cheese"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"Tri-Blend"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Collections.</a:t>
            </a:r>
            <a:r>
              <a:rPr lang="en-CA" sz="1500" i="1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addAll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b="1" dirty="0">
                <a:solidFill>
                  <a:srgbClr val="7030A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"Toppings"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CF8E6D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new </a:t>
            </a: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Arrays.</a:t>
            </a:r>
            <a:r>
              <a:rPr lang="en-CA" sz="1500" i="1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asList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"Rice"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"Lettuce"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"Tomato"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"Bell Peppers"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"Red Onions"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"Corn"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,...)));</a:t>
            </a:r>
            <a:b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Collections.</a:t>
            </a:r>
            <a:r>
              <a:rPr lang="en-CA" sz="1500" i="1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addAll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b="1" dirty="0">
                <a:solidFill>
                  <a:srgbClr val="7030A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"Sauces"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CF8E6D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new </a:t>
            </a: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Arrays.</a:t>
            </a:r>
            <a:r>
              <a:rPr lang="en-CA" sz="1500" i="1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asList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"Burrito Sauce"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"Mango Salsa"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)));</a:t>
            </a:r>
            <a:b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CA" sz="1500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Collections.</a:t>
            </a:r>
            <a:r>
              <a:rPr lang="en-CA" sz="1500" i="1" dirty="0" err="1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addAll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CA" sz="1500" b="1" dirty="0">
                <a:solidFill>
                  <a:srgbClr val="7030A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"Spice"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6AAB73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"Medium"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CA" sz="1500" dirty="0">
              <a:solidFill>
                <a:srgbClr val="BCBEC4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CA" sz="1500" dirty="0">
              <a:solidFill>
                <a:srgbClr val="BCBEC4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Burrito b =</a:t>
            </a:r>
            <a:r>
              <a:rPr lang="en-CA" sz="1500" dirty="0">
                <a:solidFill>
                  <a:srgbClr val="BCBEC4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CA" sz="1500" dirty="0">
                <a:solidFill>
                  <a:srgbClr val="CF8E6D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new 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Burrito(</a:t>
            </a:r>
            <a:r>
              <a:rPr lang="en-CA" sz="1500" b="1" dirty="0">
                <a:solidFill>
                  <a:srgbClr val="7030A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options</a:t>
            </a:r>
            <a:r>
              <a:rPr lang="en-CA" sz="15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 </a:t>
            </a:r>
            <a:r>
              <a:rPr lang="en-CA" sz="12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// &lt;---- much cleaner! And the options above are easier to read as well. </a:t>
            </a:r>
          </a:p>
        </p:txBody>
      </p:sp>
    </p:spTree>
    <p:extLst>
      <p:ext uri="{BB962C8B-B14F-4D97-AF65-F5344CB8AC3E}">
        <p14:creationId xmlns:p14="http://schemas.microsoft.com/office/powerpoint/2010/main" val="695289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6B68-9D39-779A-8C68-3136E87A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4CA5EA-D55B-2238-5CFE-7366F9C21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207"/>
            <a:ext cx="10515600" cy="4351338"/>
          </a:xfrm>
        </p:spPr>
        <p:txBody>
          <a:bodyPr>
            <a:normAutofit/>
          </a:bodyPr>
          <a:lstStyle/>
          <a:p>
            <a:r>
              <a:rPr lang="en-GB" sz="2500" dirty="0"/>
              <a:t>This way of organizing constructor arguments is called a “builder” design</a:t>
            </a:r>
          </a:p>
          <a:p>
            <a:r>
              <a:rPr lang="en-GB" sz="2500" dirty="0"/>
              <a:t>Ideally, we should use a separate class though with setters for each option instead of an </a:t>
            </a:r>
            <a:r>
              <a:rPr lang="en-GB" sz="2500" dirty="0" err="1"/>
              <a:t>ArrayList</a:t>
            </a:r>
            <a:endParaRPr lang="en-GB" sz="2500" dirty="0"/>
          </a:p>
          <a:p>
            <a:pPr marL="0" indent="0">
              <a:buNone/>
            </a:pPr>
            <a:endParaRPr lang="en-GB" sz="25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9AB169-201D-2991-E8E5-E832AD7EB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734" y="2904015"/>
            <a:ext cx="7772400" cy="3700701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1F619AC-3855-4162-8B82-3DD6A28459A1}"/>
              </a:ext>
            </a:extLst>
          </p:cNvPr>
          <p:cNvCxnSpPr>
            <a:cxnSpLocks/>
          </p:cNvCxnSpPr>
          <p:nvPr/>
        </p:nvCxnSpPr>
        <p:spPr>
          <a:xfrm>
            <a:off x="1208068" y="5422793"/>
            <a:ext cx="1473487" cy="5567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2203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6B68-9D39-779A-8C68-3136E87A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8E5938-E64E-052A-9A76-565C837DD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263" y="1757175"/>
            <a:ext cx="8611473" cy="334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247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6B68-9D39-779A-8C68-3136E87A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Builder - Example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6000821-F06B-7F23-70BB-1471225CD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010" y="1352773"/>
            <a:ext cx="9028161" cy="538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211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D6000821-F06B-7F23-70BB-1471225CD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941" y="1352773"/>
            <a:ext cx="9028161" cy="53885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046B68-9D39-779A-8C68-3136E87AC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Builder - Example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455F33C-592A-A699-DB96-534776FBDA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9726"/>
          <a:stretch/>
        </p:blipFill>
        <p:spPr>
          <a:xfrm>
            <a:off x="4921062" y="2260061"/>
            <a:ext cx="2854921" cy="262499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E7CA1DC-2853-B06F-3F70-B42930027E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3730" y="5562231"/>
            <a:ext cx="4241016" cy="86618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9FD6248-1B4A-891C-A2D6-4EE81DE26D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1564" y="5562231"/>
            <a:ext cx="3832930" cy="9777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A7E5B08-E977-5872-310F-1C3921FF01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7968" y="2260062"/>
            <a:ext cx="3785954" cy="19626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970F80-6C18-0ECE-DD37-A8A9D2C0C1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90666" y="68890"/>
            <a:ext cx="1998677" cy="169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512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F9399-0B2E-86B3-003F-F08109A1B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FE89A-3B8C-4BD2-9460-8D19B5C83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accent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Even More design patterns…</a:t>
            </a:r>
          </a:p>
          <a:p>
            <a:pPr lvl="1"/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Composite</a:t>
            </a:r>
          </a:p>
          <a:p>
            <a:pPr lvl="1"/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Builder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Visitor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Why do this?</a:t>
            </a:r>
          </a:p>
          <a:p>
            <a:pPr lvl="1"/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SOLID principals – bringing all these design patterns together</a:t>
            </a:r>
          </a:p>
          <a:p>
            <a:pPr lv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795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E8DC8-6068-F664-8AA4-A23C38459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Composite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AA71743-6B0C-AB51-C7E1-6A2FE3AFF6F0}"/>
              </a:ext>
            </a:extLst>
          </p:cNvPr>
          <p:cNvSpPr/>
          <p:nvPr/>
        </p:nvSpPr>
        <p:spPr>
          <a:xfrm>
            <a:off x="3143892" y="2904363"/>
            <a:ext cx="1880171" cy="8116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Whole Picture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8DBCAF7-0786-1FFF-A266-85B0BDB0D72B}"/>
              </a:ext>
            </a:extLst>
          </p:cNvPr>
          <p:cNvGrpSpPr/>
          <p:nvPr/>
        </p:nvGrpSpPr>
        <p:grpSpPr>
          <a:xfrm>
            <a:off x="313366" y="2786210"/>
            <a:ext cx="2589087" cy="1047965"/>
            <a:chOff x="313366" y="2786210"/>
            <a:chExt cx="2589087" cy="104796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21C0B42-EEDD-8788-3684-D6421D51D6CC}"/>
                </a:ext>
              </a:extLst>
            </p:cNvPr>
            <p:cNvSpPr/>
            <p:nvPr/>
          </p:nvSpPr>
          <p:spPr>
            <a:xfrm>
              <a:off x="313366" y="2786210"/>
              <a:ext cx="2589087" cy="10479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30319D7-0CCF-30E4-0A36-7813588286C1}"/>
                </a:ext>
              </a:extLst>
            </p:cNvPr>
            <p:cNvSpPr/>
            <p:nvPr/>
          </p:nvSpPr>
          <p:spPr>
            <a:xfrm>
              <a:off x="585639" y="3001379"/>
              <a:ext cx="1027416" cy="43151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434E26B-EF85-5166-13E4-44FB5DCF71F7}"/>
                </a:ext>
              </a:extLst>
            </p:cNvPr>
            <p:cNvSpPr/>
            <p:nvPr/>
          </p:nvSpPr>
          <p:spPr>
            <a:xfrm>
              <a:off x="708929" y="3412346"/>
              <a:ext cx="195209" cy="19520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E6888B4-FF09-FEC7-547D-B926CDAEFA63}"/>
                </a:ext>
              </a:extLst>
            </p:cNvPr>
            <p:cNvSpPr/>
            <p:nvPr/>
          </p:nvSpPr>
          <p:spPr>
            <a:xfrm>
              <a:off x="1313391" y="3422620"/>
              <a:ext cx="195209" cy="19520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203BEA2-B385-AA1A-B8CF-CDCF0D170A0C}"/>
                </a:ext>
              </a:extLst>
            </p:cNvPr>
            <p:cNvSpPr/>
            <p:nvPr/>
          </p:nvSpPr>
          <p:spPr>
            <a:xfrm>
              <a:off x="2182413" y="3372960"/>
              <a:ext cx="360000" cy="36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5BA4EB8-D803-D169-D006-123E2928940C}"/>
                </a:ext>
              </a:extLst>
            </p:cNvPr>
            <p:cNvSpPr/>
            <p:nvPr/>
          </p:nvSpPr>
          <p:spPr>
            <a:xfrm>
              <a:off x="2233783" y="3134940"/>
              <a:ext cx="252000" cy="252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9FF89A2-A097-5EB3-7F9D-C6EC38312CA2}"/>
                </a:ext>
              </a:extLst>
            </p:cNvPr>
            <p:cNvSpPr/>
            <p:nvPr/>
          </p:nvSpPr>
          <p:spPr>
            <a:xfrm>
              <a:off x="2274879" y="2970553"/>
              <a:ext cx="180000" cy="18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6BBB160-34AC-4384-2927-AB6B67710E91}"/>
              </a:ext>
            </a:extLst>
          </p:cNvPr>
          <p:cNvSpPr/>
          <p:nvPr/>
        </p:nvSpPr>
        <p:spPr>
          <a:xfrm>
            <a:off x="5655916" y="1495365"/>
            <a:ext cx="1183241" cy="60051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car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9F02CBDE-95BF-3850-6667-A12FF288A2FB}"/>
              </a:ext>
            </a:extLst>
          </p:cNvPr>
          <p:cNvSpPr/>
          <p:nvPr/>
        </p:nvSpPr>
        <p:spPr>
          <a:xfrm>
            <a:off x="5765496" y="4310245"/>
            <a:ext cx="1344205" cy="64911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Snowman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4740AF-8167-0624-863A-74931F6B18C7}"/>
              </a:ext>
            </a:extLst>
          </p:cNvPr>
          <p:cNvSpPr txBox="1"/>
          <p:nvPr/>
        </p:nvSpPr>
        <p:spPr>
          <a:xfrm>
            <a:off x="5515769" y="2862413"/>
            <a:ext cx="1381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Composite </a:t>
            </a:r>
            <a:br>
              <a:rPr lang="en-GB" dirty="0"/>
            </a:br>
            <a:r>
              <a:rPr lang="en-GB" dirty="0"/>
              <a:t>Components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4B54040-3C25-E0C3-B30D-0698C096C75C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 flipV="1">
            <a:off x="5024063" y="1795621"/>
            <a:ext cx="631853" cy="15145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32ED36D-A9B2-ED4D-EF07-A024BFA382A1}"/>
              </a:ext>
            </a:extLst>
          </p:cNvPr>
          <p:cNvCxnSpPr>
            <a:cxnSpLocks/>
            <a:stCxn id="8" idx="3"/>
            <a:endCxn id="13" idx="1"/>
          </p:cNvCxnSpPr>
          <p:nvPr/>
        </p:nvCxnSpPr>
        <p:spPr>
          <a:xfrm>
            <a:off x="5024063" y="3310193"/>
            <a:ext cx="741433" cy="13246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3C013319-CCD7-9A0E-AEB5-EBB827643150}"/>
              </a:ext>
            </a:extLst>
          </p:cNvPr>
          <p:cNvSpPr/>
          <p:nvPr/>
        </p:nvSpPr>
        <p:spPr>
          <a:xfrm>
            <a:off x="7777528" y="544854"/>
            <a:ext cx="1349339" cy="588489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Rectangle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7291713-D80C-642F-D1F9-1F465EB7DBE8}"/>
              </a:ext>
            </a:extLst>
          </p:cNvPr>
          <p:cNvSpPr/>
          <p:nvPr/>
        </p:nvSpPr>
        <p:spPr>
          <a:xfrm>
            <a:off x="7777527" y="1493344"/>
            <a:ext cx="1349339" cy="588489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Circle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77D4D901-00AE-B85C-67BE-0E30A0D57F7E}"/>
              </a:ext>
            </a:extLst>
          </p:cNvPr>
          <p:cNvSpPr/>
          <p:nvPr/>
        </p:nvSpPr>
        <p:spPr>
          <a:xfrm>
            <a:off x="7777526" y="2419007"/>
            <a:ext cx="1349339" cy="588489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Circle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994F73D-F75A-DCF7-0258-DB973AC3E4E4}"/>
              </a:ext>
            </a:extLst>
          </p:cNvPr>
          <p:cNvCxnSpPr>
            <a:cxnSpLocks/>
            <a:stCxn id="12" idx="3"/>
            <a:endCxn id="21" idx="1"/>
          </p:cNvCxnSpPr>
          <p:nvPr/>
        </p:nvCxnSpPr>
        <p:spPr>
          <a:xfrm flipV="1">
            <a:off x="6839157" y="839099"/>
            <a:ext cx="938371" cy="9565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F2AD43F-9B75-851F-038F-552C53B1C486}"/>
              </a:ext>
            </a:extLst>
          </p:cNvPr>
          <p:cNvCxnSpPr>
            <a:cxnSpLocks/>
            <a:stCxn id="12" idx="3"/>
            <a:endCxn id="24" idx="1"/>
          </p:cNvCxnSpPr>
          <p:nvPr/>
        </p:nvCxnSpPr>
        <p:spPr>
          <a:xfrm flipV="1">
            <a:off x="6839157" y="1787589"/>
            <a:ext cx="938370" cy="80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C48AF1A-0DCC-6CB6-3DB8-1D5888C7FDCB}"/>
              </a:ext>
            </a:extLst>
          </p:cNvPr>
          <p:cNvCxnSpPr>
            <a:cxnSpLocks/>
            <a:stCxn id="12" idx="3"/>
            <a:endCxn id="26" idx="1"/>
          </p:cNvCxnSpPr>
          <p:nvPr/>
        </p:nvCxnSpPr>
        <p:spPr>
          <a:xfrm>
            <a:off x="6839157" y="1795621"/>
            <a:ext cx="938369" cy="9176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82C3C52B-44A0-D106-EE5B-370CC7D91D56}"/>
              </a:ext>
            </a:extLst>
          </p:cNvPr>
          <p:cNvSpPr/>
          <p:nvPr/>
        </p:nvSpPr>
        <p:spPr>
          <a:xfrm>
            <a:off x="7777526" y="3490503"/>
            <a:ext cx="1349339" cy="588489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Circle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24568E9-580B-4748-33C0-2692DF9C9646}"/>
              </a:ext>
            </a:extLst>
          </p:cNvPr>
          <p:cNvSpPr/>
          <p:nvPr/>
        </p:nvSpPr>
        <p:spPr>
          <a:xfrm>
            <a:off x="7777525" y="4427579"/>
            <a:ext cx="1349339" cy="588489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Circle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E9B60875-96A4-3D25-7F59-B7188BBCB13D}"/>
              </a:ext>
            </a:extLst>
          </p:cNvPr>
          <p:cNvSpPr/>
          <p:nvPr/>
        </p:nvSpPr>
        <p:spPr>
          <a:xfrm>
            <a:off x="7777524" y="5364656"/>
            <a:ext cx="1349339" cy="588489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Circle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236C7239-EDBF-88CA-D40B-63605434AE77}"/>
              </a:ext>
            </a:extLst>
          </p:cNvPr>
          <p:cNvCxnSpPr>
            <a:cxnSpLocks/>
            <a:stCxn id="13" idx="3"/>
            <a:endCxn id="51" idx="1"/>
          </p:cNvCxnSpPr>
          <p:nvPr/>
        </p:nvCxnSpPr>
        <p:spPr>
          <a:xfrm flipV="1">
            <a:off x="7109701" y="3784748"/>
            <a:ext cx="667825" cy="850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9C7033E1-0C90-BDBC-C0C2-28FEAB5B71D0}"/>
              </a:ext>
            </a:extLst>
          </p:cNvPr>
          <p:cNvCxnSpPr>
            <a:cxnSpLocks/>
            <a:stCxn id="13" idx="3"/>
            <a:endCxn id="52" idx="1"/>
          </p:cNvCxnSpPr>
          <p:nvPr/>
        </p:nvCxnSpPr>
        <p:spPr>
          <a:xfrm>
            <a:off x="7109701" y="4634801"/>
            <a:ext cx="667824" cy="870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D6AA815-CB4A-5CF5-ABB0-3905E7EC0842}"/>
              </a:ext>
            </a:extLst>
          </p:cNvPr>
          <p:cNvCxnSpPr>
            <a:cxnSpLocks/>
            <a:stCxn id="13" idx="3"/>
            <a:endCxn id="53" idx="1"/>
          </p:cNvCxnSpPr>
          <p:nvPr/>
        </p:nvCxnSpPr>
        <p:spPr>
          <a:xfrm>
            <a:off x="7109701" y="4634801"/>
            <a:ext cx="667823" cy="10241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91591C2B-D994-FA24-6822-7260DC7EF111}"/>
              </a:ext>
            </a:extLst>
          </p:cNvPr>
          <p:cNvSpPr txBox="1"/>
          <p:nvPr/>
        </p:nvSpPr>
        <p:spPr>
          <a:xfrm>
            <a:off x="9794690" y="2846879"/>
            <a:ext cx="1731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Axiomatic/Basic </a:t>
            </a:r>
            <a:br>
              <a:rPr lang="en-GB" dirty="0"/>
            </a:br>
            <a:r>
              <a:rPr lang="en-GB" dirty="0"/>
              <a:t>Components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6E6AE06-EB6A-B922-E79B-258EACAAFA6A}"/>
              </a:ext>
            </a:extLst>
          </p:cNvPr>
          <p:cNvSpPr txBox="1"/>
          <p:nvPr/>
        </p:nvSpPr>
        <p:spPr>
          <a:xfrm>
            <a:off x="448374" y="5441487"/>
            <a:ext cx="4753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Let’s introduce Composite in terms of previous course themes…Shapes and GUIs!</a:t>
            </a:r>
          </a:p>
        </p:txBody>
      </p:sp>
    </p:spTree>
    <p:extLst>
      <p:ext uri="{BB962C8B-B14F-4D97-AF65-F5344CB8AC3E}">
        <p14:creationId xmlns:p14="http://schemas.microsoft.com/office/powerpoint/2010/main" val="14828825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9FE95-CD5E-992E-AA7B-6E5BA5E7F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Visitor</a:t>
            </a:r>
          </a:p>
        </p:txBody>
      </p:sp>
      <p:sp>
        <p:nvSpPr>
          <p:cNvPr id="42" name="Content Placeholder 41">
            <a:extLst>
              <a:ext uri="{FF2B5EF4-FFF2-40B4-BE49-F238E27FC236}">
                <a16:creationId xmlns:a16="http://schemas.microsoft.com/office/drawing/2014/main" id="{E5C53C9F-7F93-6098-59B2-4DD7955F9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Simply a way to organize your code such that:</a:t>
            </a:r>
          </a:p>
          <a:p>
            <a:pPr lvl="1"/>
            <a:r>
              <a:rPr lang="en-GB" dirty="0"/>
              <a:t>you can define what actions you want to perform when you visit an object</a:t>
            </a:r>
          </a:p>
          <a:p>
            <a:r>
              <a:rPr lang="en-GB" dirty="0"/>
              <a:t>Conceptual example: What does it mean for a maid to visit a house?</a:t>
            </a:r>
          </a:p>
          <a:p>
            <a:pPr lvl="1"/>
            <a:r>
              <a:rPr lang="en-GB" dirty="0" err="1"/>
              <a:t>House.visit</a:t>
            </a:r>
            <a:r>
              <a:rPr lang="en-GB" dirty="0"/>
              <a:t> -&gt; maid should “visit” each room</a:t>
            </a:r>
          </a:p>
          <a:p>
            <a:pPr lvl="1"/>
            <a:r>
              <a:rPr lang="en-GB" dirty="0" err="1"/>
              <a:t>Kitchen.visit</a:t>
            </a:r>
            <a:r>
              <a:rPr lang="en-GB" dirty="0"/>
              <a:t> -&gt; clean the sink, counter tops, floors, stove</a:t>
            </a:r>
          </a:p>
          <a:p>
            <a:pPr lvl="1"/>
            <a:r>
              <a:rPr lang="en-GB" dirty="0" err="1"/>
              <a:t>Bedroom.visit</a:t>
            </a:r>
            <a:r>
              <a:rPr lang="en-GB" dirty="0"/>
              <a:t> -&gt; …does it make sense to ask the maid to clean the sink, etc.?</a:t>
            </a:r>
            <a:br>
              <a:rPr lang="en-GB" dirty="0"/>
            </a:br>
            <a:r>
              <a:rPr lang="en-GB" dirty="0"/>
              <a:t>			Make bed, vacuum, do laundry</a:t>
            </a:r>
          </a:p>
          <a:p>
            <a:pPr lvl="1"/>
            <a:r>
              <a:rPr lang="en-GB" dirty="0" err="1"/>
              <a:t>Bathroom.visit</a:t>
            </a:r>
            <a:r>
              <a:rPr lang="en-GB" dirty="0"/>
              <a:t> -&gt; clean toilet, bathtub/shower, sink, floors</a:t>
            </a:r>
          </a:p>
          <a:p>
            <a:pPr lvl="1"/>
            <a:r>
              <a:rPr lang="en-GB" dirty="0"/>
              <a:t>…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4237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9FE95-CD5E-992E-AA7B-6E5BA5E7F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Visitor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61E0E98-8132-8A88-3043-E3C5F904931E}"/>
              </a:ext>
            </a:extLst>
          </p:cNvPr>
          <p:cNvSpPr/>
          <p:nvPr/>
        </p:nvSpPr>
        <p:spPr>
          <a:xfrm>
            <a:off x="2112264" y="1854088"/>
            <a:ext cx="1847088" cy="9791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&lt;&lt;Interface&gt;&gt;</a:t>
            </a:r>
          </a:p>
          <a:p>
            <a:pPr algn="ctr"/>
            <a:r>
              <a:rPr lang="en-GB" dirty="0">
                <a:solidFill>
                  <a:schemeClr val="tx1"/>
                </a:solidFill>
              </a:rPr>
              <a:t>Visitor</a:t>
            </a:r>
          </a:p>
          <a:p>
            <a:r>
              <a:rPr lang="en-GB" dirty="0">
                <a:solidFill>
                  <a:schemeClr val="tx1"/>
                </a:solidFill>
              </a:rPr>
              <a:t>+ visit()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E70FB-DC9B-BD19-C3F1-DF94629D2E6C}"/>
              </a:ext>
            </a:extLst>
          </p:cNvPr>
          <p:cNvSpPr/>
          <p:nvPr/>
        </p:nvSpPr>
        <p:spPr>
          <a:xfrm>
            <a:off x="573024" y="3315998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Visitor1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3CDF2AC-F661-0E56-949A-D4C4B103D566}"/>
              </a:ext>
            </a:extLst>
          </p:cNvPr>
          <p:cNvSpPr/>
          <p:nvPr/>
        </p:nvSpPr>
        <p:spPr>
          <a:xfrm>
            <a:off x="4194496" y="3315999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Visitor3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D2E0959-6F25-935C-5777-73AF0274A5C0}"/>
              </a:ext>
            </a:extLst>
          </p:cNvPr>
          <p:cNvCxnSpPr>
            <a:cxnSpLocks/>
          </p:cNvCxnSpPr>
          <p:nvPr/>
        </p:nvCxnSpPr>
        <p:spPr>
          <a:xfrm>
            <a:off x="1245230" y="3104169"/>
            <a:ext cx="3623935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40D130D-C658-05E6-893D-E2E202F1F7F4}"/>
              </a:ext>
            </a:extLst>
          </p:cNvPr>
          <p:cNvCxnSpPr>
            <a:cxnSpLocks/>
            <a:stCxn id="6" idx="0"/>
          </p:cNvCxnSpPr>
          <p:nvPr/>
        </p:nvCxnSpPr>
        <p:spPr>
          <a:xfrm flipH="1" flipV="1">
            <a:off x="1245230" y="3104169"/>
            <a:ext cx="2464" cy="211829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B396C9-2E42-B2F5-3F95-9A424B5E404E}"/>
              </a:ext>
            </a:extLst>
          </p:cNvPr>
          <p:cNvCxnSpPr>
            <a:cxnSpLocks/>
          </p:cNvCxnSpPr>
          <p:nvPr/>
        </p:nvCxnSpPr>
        <p:spPr>
          <a:xfrm flipV="1">
            <a:off x="4869166" y="3099773"/>
            <a:ext cx="0" cy="21183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B6122-A57E-C020-F492-2FB440754E43}"/>
              </a:ext>
            </a:extLst>
          </p:cNvPr>
          <p:cNvCxnSpPr>
            <a:cxnSpLocks/>
            <a:endCxn id="5" idx="2"/>
          </p:cNvCxnSpPr>
          <p:nvPr/>
        </p:nvCxnSpPr>
        <p:spPr>
          <a:xfrm flipH="1" flipV="1">
            <a:off x="3035808" y="2833234"/>
            <a:ext cx="1176" cy="270935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FCA69EB-81C4-0023-B59C-9B5576CAB0D8}"/>
              </a:ext>
            </a:extLst>
          </p:cNvPr>
          <p:cNvSpPr/>
          <p:nvPr/>
        </p:nvSpPr>
        <p:spPr>
          <a:xfrm>
            <a:off x="2361988" y="3327721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Visitor2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4A6A59C-726D-2531-791D-70532A285F87}"/>
              </a:ext>
            </a:extLst>
          </p:cNvPr>
          <p:cNvCxnSpPr>
            <a:cxnSpLocks/>
          </p:cNvCxnSpPr>
          <p:nvPr/>
        </p:nvCxnSpPr>
        <p:spPr>
          <a:xfrm flipV="1">
            <a:off x="3033268" y="3108544"/>
            <a:ext cx="0" cy="21183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E5F693F-3973-238D-643E-01FC35A87E62}"/>
              </a:ext>
            </a:extLst>
          </p:cNvPr>
          <p:cNvSpPr/>
          <p:nvPr/>
        </p:nvSpPr>
        <p:spPr>
          <a:xfrm>
            <a:off x="8770671" y="1854088"/>
            <a:ext cx="2118682" cy="9791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&lt;&lt;Interface&gt;&gt;</a:t>
            </a:r>
          </a:p>
          <a:p>
            <a:pPr algn="ctr"/>
            <a:r>
              <a:rPr lang="en-GB" dirty="0">
                <a:solidFill>
                  <a:schemeClr val="tx1"/>
                </a:solidFill>
              </a:rPr>
              <a:t>Element</a:t>
            </a:r>
          </a:p>
          <a:p>
            <a:r>
              <a:rPr lang="en-GB" dirty="0">
                <a:solidFill>
                  <a:schemeClr val="tx1"/>
                </a:solidFill>
              </a:rPr>
              <a:t>+ accept(Visitor)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84A003-E2FB-0A35-06F5-EBE70BD46551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9830012" y="2833234"/>
            <a:ext cx="0" cy="2662310"/>
          </a:xfrm>
          <a:prstGeom prst="line">
            <a:avLst/>
          </a:prstGeom>
          <a:ln w="19050">
            <a:solidFill>
              <a:srgbClr val="0070C0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1B7D94A-5570-0AA1-DC83-322EAA387D46}"/>
              </a:ext>
            </a:extLst>
          </p:cNvPr>
          <p:cNvSpPr/>
          <p:nvPr/>
        </p:nvSpPr>
        <p:spPr>
          <a:xfrm>
            <a:off x="7951002" y="3552464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Element1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E43CB55-86BF-1B4C-E45C-14BAE0B260A4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9300341" y="3846709"/>
            <a:ext cx="529671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D9624DC0-E61F-3B53-2D35-9C692426B341}"/>
              </a:ext>
            </a:extLst>
          </p:cNvPr>
          <p:cNvSpPr/>
          <p:nvPr/>
        </p:nvSpPr>
        <p:spPr>
          <a:xfrm>
            <a:off x="7997504" y="4391698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Element2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0F2FC87-795B-13B6-BC46-3076EE2AEBC9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9346843" y="4685943"/>
            <a:ext cx="529671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C9DB1F45-9997-9478-C5E3-B606D1625CF3}"/>
              </a:ext>
            </a:extLst>
          </p:cNvPr>
          <p:cNvSpPr/>
          <p:nvPr/>
        </p:nvSpPr>
        <p:spPr>
          <a:xfrm>
            <a:off x="8003092" y="5230479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Element3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9580DE8-26AA-9E16-23E1-F48F61E4AC6E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9352431" y="5524724"/>
            <a:ext cx="529671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BDE7FAE-A6C1-5128-404B-03AC56C3116B}"/>
              </a:ext>
            </a:extLst>
          </p:cNvPr>
          <p:cNvCxnSpPr>
            <a:cxnSpLocks/>
            <a:stCxn id="17" idx="1"/>
            <a:endCxn id="5" idx="3"/>
          </p:cNvCxnSpPr>
          <p:nvPr/>
        </p:nvCxnSpPr>
        <p:spPr>
          <a:xfrm flipH="1">
            <a:off x="3959352" y="2343661"/>
            <a:ext cx="4811319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0171C67-FA0F-E3E1-5AF4-63733B933AAD}"/>
              </a:ext>
            </a:extLst>
          </p:cNvPr>
          <p:cNvCxnSpPr>
            <a:cxnSpLocks/>
            <a:endCxn id="20" idx="1"/>
          </p:cNvCxnSpPr>
          <p:nvPr/>
        </p:nvCxnSpPr>
        <p:spPr>
          <a:xfrm>
            <a:off x="7438384" y="3846709"/>
            <a:ext cx="512618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4642DC2-8F48-C7A0-D97A-CA276F0943F7}"/>
              </a:ext>
            </a:extLst>
          </p:cNvPr>
          <p:cNvCxnSpPr>
            <a:cxnSpLocks/>
          </p:cNvCxnSpPr>
          <p:nvPr/>
        </p:nvCxnSpPr>
        <p:spPr>
          <a:xfrm>
            <a:off x="7438384" y="4685943"/>
            <a:ext cx="559120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7B79D1F-F080-7DB5-57F6-55E4750759F2}"/>
              </a:ext>
            </a:extLst>
          </p:cNvPr>
          <p:cNvCxnSpPr>
            <a:cxnSpLocks/>
          </p:cNvCxnSpPr>
          <p:nvPr/>
        </p:nvCxnSpPr>
        <p:spPr>
          <a:xfrm>
            <a:off x="7438384" y="5535035"/>
            <a:ext cx="559120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5F9E49F-6684-4C8A-3A94-2D2B98A40C42}"/>
              </a:ext>
            </a:extLst>
          </p:cNvPr>
          <p:cNvCxnSpPr>
            <a:cxnSpLocks/>
          </p:cNvCxnSpPr>
          <p:nvPr/>
        </p:nvCxnSpPr>
        <p:spPr>
          <a:xfrm flipV="1">
            <a:off x="7438384" y="2697480"/>
            <a:ext cx="0" cy="2837555"/>
          </a:xfrm>
          <a:prstGeom prst="line">
            <a:avLst/>
          </a:prstGeom>
          <a:ln w="19050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9D0B670-7C26-201B-7F4B-615EF103D95C}"/>
              </a:ext>
            </a:extLst>
          </p:cNvPr>
          <p:cNvCxnSpPr>
            <a:cxnSpLocks/>
          </p:cNvCxnSpPr>
          <p:nvPr/>
        </p:nvCxnSpPr>
        <p:spPr>
          <a:xfrm>
            <a:off x="3956813" y="2697480"/>
            <a:ext cx="3481571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0FB148C2-99A8-769B-14DC-892208E5AD29}"/>
              </a:ext>
            </a:extLst>
          </p:cNvPr>
          <p:cNvSpPr txBox="1"/>
          <p:nvPr/>
        </p:nvSpPr>
        <p:spPr>
          <a:xfrm>
            <a:off x="7822431" y="2097440"/>
            <a:ext cx="10522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&lt;dependency&gt;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D053303-1ED1-B1F5-609F-4090EBBEA2A7}"/>
              </a:ext>
            </a:extLst>
          </p:cNvPr>
          <p:cNvSpPr txBox="1"/>
          <p:nvPr/>
        </p:nvSpPr>
        <p:spPr>
          <a:xfrm>
            <a:off x="3956812" y="2451259"/>
            <a:ext cx="10522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&lt;dependency&gt;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5063E3E-C9AD-AF17-93F8-570759F84C9D}"/>
              </a:ext>
            </a:extLst>
          </p:cNvPr>
          <p:cNvSpPr txBox="1"/>
          <p:nvPr/>
        </p:nvSpPr>
        <p:spPr>
          <a:xfrm>
            <a:off x="1592115" y="2873523"/>
            <a:ext cx="10522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&lt;implements&gt;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D156446-60C5-E67F-EEA1-E08FF73EF703}"/>
              </a:ext>
            </a:extLst>
          </p:cNvPr>
          <p:cNvSpPr txBox="1"/>
          <p:nvPr/>
        </p:nvSpPr>
        <p:spPr>
          <a:xfrm>
            <a:off x="9837110" y="3429353"/>
            <a:ext cx="10522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&lt;implements&gt;</a:t>
            </a:r>
          </a:p>
        </p:txBody>
      </p:sp>
    </p:spTree>
    <p:extLst>
      <p:ext uri="{BB962C8B-B14F-4D97-AF65-F5344CB8AC3E}">
        <p14:creationId xmlns:p14="http://schemas.microsoft.com/office/powerpoint/2010/main" val="27204053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9FE95-CD5E-992E-AA7B-6E5BA5E7F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Visitor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94225E-DB9B-BF59-D287-F13EAC1A8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37686"/>
          </a:xfrm>
        </p:spPr>
        <p:txBody>
          <a:bodyPr/>
          <a:lstStyle/>
          <a:p>
            <a:r>
              <a:rPr lang="en-GB" dirty="0"/>
              <a:t>Consider a list that is stored in as a Tree</a:t>
            </a:r>
          </a:p>
          <a:p>
            <a:r>
              <a:rPr lang="en-GB" dirty="0"/>
              <a:t>Print the list by visiting each node in pre-order</a:t>
            </a:r>
          </a:p>
          <a:p>
            <a:pPr lvl="1"/>
            <a:r>
              <a:rPr lang="en-GB" dirty="0"/>
              <a:t>When you visit each node, your action should be to print out it’s value</a:t>
            </a:r>
          </a:p>
          <a:p>
            <a:r>
              <a:rPr lang="en-GB" dirty="0"/>
              <a:t>Recall this example from CSC148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46A3580-A7B3-28EB-284D-9D84B96E006D}"/>
              </a:ext>
            </a:extLst>
          </p:cNvPr>
          <p:cNvCxnSpPr>
            <a:stCxn id="21" idx="4"/>
            <a:endCxn id="23" idx="0"/>
          </p:cNvCxnSpPr>
          <p:nvPr/>
        </p:nvCxnSpPr>
        <p:spPr bwMode="auto">
          <a:xfrm flipH="1">
            <a:off x="9635053" y="832616"/>
            <a:ext cx="77331" cy="318216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lg" len="lg"/>
            <a:tailEnd type="arrow" w="sm" len="med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0A430BE-E03F-AB3B-389E-E01A0505DC35}"/>
              </a:ext>
            </a:extLst>
          </p:cNvPr>
          <p:cNvCxnSpPr>
            <a:stCxn id="21" idx="3"/>
            <a:endCxn id="22" idx="7"/>
          </p:cNvCxnSpPr>
          <p:nvPr/>
        </p:nvCxnSpPr>
        <p:spPr bwMode="auto">
          <a:xfrm flipH="1">
            <a:off x="8820055" y="788220"/>
            <a:ext cx="780947" cy="437599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lg" len="lg"/>
            <a:tailEnd type="arrow" w="sm" len="med"/>
          </a:ln>
          <a:effectLst/>
        </p:spPr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8252E767-7952-1A58-E9AE-BE8B31D56A33}"/>
              </a:ext>
            </a:extLst>
          </p:cNvPr>
          <p:cNvSpPr>
            <a:spLocks noChangeAspect="1"/>
          </p:cNvSpPr>
          <p:nvPr/>
        </p:nvSpPr>
        <p:spPr bwMode="auto">
          <a:xfrm>
            <a:off x="9554866" y="529458"/>
            <a:ext cx="315035" cy="303158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0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98C76CA-6EA0-6F82-342B-D53FF7369B54}"/>
              </a:ext>
            </a:extLst>
          </p:cNvPr>
          <p:cNvSpPr>
            <a:spLocks noChangeAspect="1"/>
          </p:cNvSpPr>
          <p:nvPr/>
        </p:nvSpPr>
        <p:spPr bwMode="auto">
          <a:xfrm>
            <a:off x="8551156" y="1181423"/>
            <a:ext cx="315035" cy="303158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1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D3D795B-E4F1-AAB0-6354-574E796B3F12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9477930" y="1150832"/>
            <a:ext cx="314247" cy="30240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2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D8A80CA-4279-9490-D7A5-18AFB6B49FA6}"/>
              </a:ext>
            </a:extLst>
          </p:cNvPr>
          <p:cNvCxnSpPr>
            <a:stCxn id="21" idx="5"/>
            <a:endCxn id="25" idx="7"/>
          </p:cNvCxnSpPr>
          <p:nvPr/>
        </p:nvCxnSpPr>
        <p:spPr bwMode="auto">
          <a:xfrm>
            <a:off x="9823765" y="788220"/>
            <a:ext cx="989253" cy="406897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lg" len="lg"/>
            <a:tailEnd type="arrow" w="sm" len="med"/>
          </a:ln>
          <a:effectLst/>
        </p:spPr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5C4AF214-B41E-965C-5702-9660D590C952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0766998" y="1150832"/>
            <a:ext cx="314247" cy="302400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3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DCB8D92-38EB-0CBE-97B9-9B8DCCD51176}"/>
              </a:ext>
            </a:extLst>
          </p:cNvPr>
          <p:cNvCxnSpPr>
            <a:stCxn id="22" idx="4"/>
            <a:endCxn id="29" idx="0"/>
          </p:cNvCxnSpPr>
          <p:nvPr/>
        </p:nvCxnSpPr>
        <p:spPr bwMode="auto">
          <a:xfrm flipH="1">
            <a:off x="8461020" y="1484581"/>
            <a:ext cx="247654" cy="25468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lg" len="lg"/>
            <a:tailEnd type="arrow" w="sm" len="med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A9E302A-1AE9-1564-D448-EAFB810195CF}"/>
              </a:ext>
            </a:extLst>
          </p:cNvPr>
          <p:cNvCxnSpPr>
            <a:stCxn id="22" idx="3"/>
            <a:endCxn id="28" idx="0"/>
          </p:cNvCxnSpPr>
          <p:nvPr/>
        </p:nvCxnSpPr>
        <p:spPr bwMode="auto">
          <a:xfrm flipH="1">
            <a:off x="7849282" y="1440185"/>
            <a:ext cx="748010" cy="310954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lg" len="lg"/>
            <a:tailEnd type="arrow" w="sm" len="med"/>
          </a:ln>
          <a:effectLst/>
        </p:spPr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CC42E890-B8E6-1951-C617-465FC5D8832F}"/>
              </a:ext>
            </a:extLst>
          </p:cNvPr>
          <p:cNvSpPr>
            <a:spLocks noChangeAspect="1"/>
          </p:cNvSpPr>
          <p:nvPr/>
        </p:nvSpPr>
        <p:spPr bwMode="auto">
          <a:xfrm>
            <a:off x="7691764" y="1751139"/>
            <a:ext cx="315035" cy="303158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4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F365FE5-6FF8-B413-CFBB-5716FA4386F5}"/>
              </a:ext>
            </a:extLst>
          </p:cNvPr>
          <p:cNvSpPr>
            <a:spLocks noChangeAspect="1"/>
          </p:cNvSpPr>
          <p:nvPr/>
        </p:nvSpPr>
        <p:spPr bwMode="auto">
          <a:xfrm>
            <a:off x="8303502" y="1739261"/>
            <a:ext cx="315035" cy="303158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5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ECEAB1F-B0FD-3F81-458A-46DC1E48AE65}"/>
              </a:ext>
            </a:extLst>
          </p:cNvPr>
          <p:cNvCxnSpPr>
            <a:stCxn id="22" idx="5"/>
            <a:endCxn id="31" idx="0"/>
          </p:cNvCxnSpPr>
          <p:nvPr/>
        </p:nvCxnSpPr>
        <p:spPr bwMode="auto">
          <a:xfrm>
            <a:off x="8820055" y="1440185"/>
            <a:ext cx="266933" cy="289986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lg" len="lg"/>
            <a:tailEnd type="arrow" w="sm" len="med"/>
          </a:ln>
          <a:effectLst/>
        </p:spPr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80FD5EF-C566-E55D-70B4-3A9BE85BB711}"/>
              </a:ext>
            </a:extLst>
          </p:cNvPr>
          <p:cNvSpPr>
            <a:spLocks noChangeAspect="1"/>
          </p:cNvSpPr>
          <p:nvPr/>
        </p:nvSpPr>
        <p:spPr bwMode="auto">
          <a:xfrm>
            <a:off x="8929470" y="1730171"/>
            <a:ext cx="315035" cy="303158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6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1D7C80B-0613-CCD6-B9B0-A9BF360A0AA0}"/>
              </a:ext>
            </a:extLst>
          </p:cNvPr>
          <p:cNvCxnSpPr>
            <a:stCxn id="23" idx="4"/>
            <a:endCxn id="33" idx="0"/>
          </p:cNvCxnSpPr>
          <p:nvPr/>
        </p:nvCxnSpPr>
        <p:spPr bwMode="auto">
          <a:xfrm>
            <a:off x="9635053" y="1453232"/>
            <a:ext cx="143228" cy="286029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lg" len="lg"/>
            <a:tailEnd type="arrow" w="sm" len="med"/>
          </a:ln>
          <a:effectLst/>
        </p:spPr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A56F7BC7-84F1-B76C-D023-731AA5370B1F}"/>
              </a:ext>
            </a:extLst>
          </p:cNvPr>
          <p:cNvSpPr>
            <a:spLocks noChangeAspect="1"/>
          </p:cNvSpPr>
          <p:nvPr/>
        </p:nvSpPr>
        <p:spPr bwMode="auto">
          <a:xfrm>
            <a:off x="9620763" y="1739261"/>
            <a:ext cx="315035" cy="303158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7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8D6AACD-D82D-E5FA-9712-20D2B38E3F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66" b="31363"/>
          <a:stretch/>
        </p:blipFill>
        <p:spPr>
          <a:xfrm>
            <a:off x="5940957" y="3209441"/>
            <a:ext cx="6184093" cy="3416909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A96937B-5FC8-62AB-C26B-DBF1D0385CE1}"/>
              </a:ext>
            </a:extLst>
          </p:cNvPr>
          <p:cNvCxnSpPr/>
          <p:nvPr/>
        </p:nvCxnSpPr>
        <p:spPr>
          <a:xfrm>
            <a:off x="5629110" y="4566714"/>
            <a:ext cx="2716772" cy="332990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6E1F70F-10F3-6A6A-AA5D-1D724420F535}"/>
              </a:ext>
            </a:extLst>
          </p:cNvPr>
          <p:cNvCxnSpPr/>
          <p:nvPr/>
        </p:nvCxnSpPr>
        <p:spPr>
          <a:xfrm>
            <a:off x="8303502" y="5068842"/>
            <a:ext cx="1520263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DC5BF2F-17BE-4F43-B96E-0A2AEDC2D3C2}"/>
              </a:ext>
            </a:extLst>
          </p:cNvPr>
          <p:cNvSpPr txBox="1"/>
          <p:nvPr/>
        </p:nvSpPr>
        <p:spPr>
          <a:xfrm>
            <a:off x="2108934" y="4225334"/>
            <a:ext cx="3604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Little did you know you were shown Visitor design pattern back in 148!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FE53611-98F6-8989-82C7-9D04D792AC8B}"/>
              </a:ext>
            </a:extLst>
          </p:cNvPr>
          <p:cNvSpPr txBox="1"/>
          <p:nvPr/>
        </p:nvSpPr>
        <p:spPr>
          <a:xfrm>
            <a:off x="2853315" y="4825498"/>
            <a:ext cx="1686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[0,1,4,5,6,2,7,3]</a:t>
            </a:r>
          </a:p>
        </p:txBody>
      </p:sp>
    </p:spTree>
    <p:extLst>
      <p:ext uri="{BB962C8B-B14F-4D97-AF65-F5344CB8AC3E}">
        <p14:creationId xmlns:p14="http://schemas.microsoft.com/office/powerpoint/2010/main" val="1287646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9FE95-CD5E-992E-AA7B-6E5BA5E7F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Visitor – Tree Example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61E0E98-8132-8A88-3043-E3C5F904931E}"/>
              </a:ext>
            </a:extLst>
          </p:cNvPr>
          <p:cNvSpPr/>
          <p:nvPr/>
        </p:nvSpPr>
        <p:spPr>
          <a:xfrm>
            <a:off x="2112264" y="1854088"/>
            <a:ext cx="1847088" cy="9791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&lt;&lt;Interface&gt;&gt;</a:t>
            </a:r>
          </a:p>
          <a:p>
            <a:pPr algn="ctr"/>
            <a:r>
              <a:rPr lang="en-GB" dirty="0">
                <a:solidFill>
                  <a:schemeClr val="tx1"/>
                </a:solidFill>
              </a:rPr>
              <a:t>Visitor</a:t>
            </a:r>
          </a:p>
          <a:p>
            <a:r>
              <a:rPr lang="en-GB" dirty="0">
                <a:solidFill>
                  <a:schemeClr val="tx1"/>
                </a:solidFill>
              </a:rPr>
              <a:t>+ visit()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E70FB-DC9B-BD19-C3F1-DF94629D2E6C}"/>
              </a:ext>
            </a:extLst>
          </p:cNvPr>
          <p:cNvSpPr/>
          <p:nvPr/>
        </p:nvSpPr>
        <p:spPr>
          <a:xfrm>
            <a:off x="573024" y="3315998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preOrder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3CDF2AC-F661-0E56-949A-D4C4B103D566}"/>
              </a:ext>
            </a:extLst>
          </p:cNvPr>
          <p:cNvSpPr/>
          <p:nvPr/>
        </p:nvSpPr>
        <p:spPr>
          <a:xfrm>
            <a:off x="4194496" y="3315999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LevelOrder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D2E0959-6F25-935C-5777-73AF0274A5C0}"/>
              </a:ext>
            </a:extLst>
          </p:cNvPr>
          <p:cNvCxnSpPr>
            <a:cxnSpLocks/>
          </p:cNvCxnSpPr>
          <p:nvPr/>
        </p:nvCxnSpPr>
        <p:spPr>
          <a:xfrm>
            <a:off x="1245230" y="3104169"/>
            <a:ext cx="3623935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40D130D-C658-05E6-893D-E2E202F1F7F4}"/>
              </a:ext>
            </a:extLst>
          </p:cNvPr>
          <p:cNvCxnSpPr>
            <a:cxnSpLocks/>
            <a:stCxn id="6" idx="0"/>
          </p:cNvCxnSpPr>
          <p:nvPr/>
        </p:nvCxnSpPr>
        <p:spPr>
          <a:xfrm flipH="1" flipV="1">
            <a:off x="1245230" y="3104169"/>
            <a:ext cx="2464" cy="211829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B396C9-2E42-B2F5-3F95-9A424B5E404E}"/>
              </a:ext>
            </a:extLst>
          </p:cNvPr>
          <p:cNvCxnSpPr>
            <a:cxnSpLocks/>
          </p:cNvCxnSpPr>
          <p:nvPr/>
        </p:nvCxnSpPr>
        <p:spPr>
          <a:xfrm flipV="1">
            <a:off x="4869166" y="3099773"/>
            <a:ext cx="0" cy="21183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B6122-A57E-C020-F492-2FB440754E43}"/>
              </a:ext>
            </a:extLst>
          </p:cNvPr>
          <p:cNvCxnSpPr>
            <a:cxnSpLocks/>
            <a:endCxn id="5" idx="2"/>
          </p:cNvCxnSpPr>
          <p:nvPr/>
        </p:nvCxnSpPr>
        <p:spPr>
          <a:xfrm flipH="1" flipV="1">
            <a:off x="3035808" y="2833234"/>
            <a:ext cx="1176" cy="270935"/>
          </a:xfrm>
          <a:prstGeom prst="line">
            <a:avLst/>
          </a:prstGeom>
          <a:ln w="19050"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FCA69EB-81C4-0023-B59C-9B5576CAB0D8}"/>
              </a:ext>
            </a:extLst>
          </p:cNvPr>
          <p:cNvSpPr/>
          <p:nvPr/>
        </p:nvSpPr>
        <p:spPr>
          <a:xfrm>
            <a:off x="2361988" y="3327721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postOrder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4A6A59C-726D-2531-791D-70532A285F87}"/>
              </a:ext>
            </a:extLst>
          </p:cNvPr>
          <p:cNvCxnSpPr>
            <a:cxnSpLocks/>
          </p:cNvCxnSpPr>
          <p:nvPr/>
        </p:nvCxnSpPr>
        <p:spPr>
          <a:xfrm flipV="1">
            <a:off x="3033268" y="3108544"/>
            <a:ext cx="0" cy="21183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E5F693F-3973-238D-643E-01FC35A87E62}"/>
              </a:ext>
            </a:extLst>
          </p:cNvPr>
          <p:cNvSpPr/>
          <p:nvPr/>
        </p:nvSpPr>
        <p:spPr>
          <a:xfrm>
            <a:off x="8770671" y="1854088"/>
            <a:ext cx="2118682" cy="9791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Tree</a:t>
            </a:r>
          </a:p>
          <a:p>
            <a:r>
              <a:rPr lang="en-GB" dirty="0">
                <a:solidFill>
                  <a:schemeClr val="tx1"/>
                </a:solidFill>
              </a:rPr>
              <a:t>+ accept(Visitor)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BDE7FAE-A6C1-5128-404B-03AC56C3116B}"/>
              </a:ext>
            </a:extLst>
          </p:cNvPr>
          <p:cNvCxnSpPr>
            <a:cxnSpLocks/>
            <a:stCxn id="17" idx="1"/>
            <a:endCxn id="5" idx="3"/>
          </p:cNvCxnSpPr>
          <p:nvPr/>
        </p:nvCxnSpPr>
        <p:spPr>
          <a:xfrm flipH="1">
            <a:off x="3959352" y="2343661"/>
            <a:ext cx="4811319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9D0B670-7C26-201B-7F4B-615EF103D95C}"/>
              </a:ext>
            </a:extLst>
          </p:cNvPr>
          <p:cNvCxnSpPr>
            <a:cxnSpLocks/>
          </p:cNvCxnSpPr>
          <p:nvPr/>
        </p:nvCxnSpPr>
        <p:spPr>
          <a:xfrm>
            <a:off x="3956813" y="2697480"/>
            <a:ext cx="4813858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0FB148C2-99A8-769B-14DC-892208E5AD29}"/>
              </a:ext>
            </a:extLst>
          </p:cNvPr>
          <p:cNvSpPr txBox="1"/>
          <p:nvPr/>
        </p:nvSpPr>
        <p:spPr>
          <a:xfrm>
            <a:off x="7822431" y="2097440"/>
            <a:ext cx="10522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&lt;dependency&gt;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D053303-1ED1-B1F5-609F-4090EBBEA2A7}"/>
              </a:ext>
            </a:extLst>
          </p:cNvPr>
          <p:cNvSpPr txBox="1"/>
          <p:nvPr/>
        </p:nvSpPr>
        <p:spPr>
          <a:xfrm>
            <a:off x="3956812" y="2451259"/>
            <a:ext cx="10522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&lt;dependency&gt;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5063E3E-C9AD-AF17-93F8-570759F84C9D}"/>
              </a:ext>
            </a:extLst>
          </p:cNvPr>
          <p:cNvSpPr txBox="1"/>
          <p:nvPr/>
        </p:nvSpPr>
        <p:spPr>
          <a:xfrm>
            <a:off x="1592115" y="2873523"/>
            <a:ext cx="10522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&lt;implements&gt;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546402A-BB1A-2AA3-F49D-F03733A72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8176" y="3706876"/>
            <a:ext cx="2590800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176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F9399-0B2E-86B3-003F-F08109A1B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FE89A-3B8C-4BD2-9460-8D19B5C83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accent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Even More design patterns…</a:t>
            </a:r>
          </a:p>
          <a:p>
            <a:pPr lvl="1"/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Composite</a:t>
            </a:r>
          </a:p>
          <a:p>
            <a:pPr lvl="1"/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Builder</a:t>
            </a:r>
          </a:p>
          <a:p>
            <a:pPr lvl="1"/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Visitor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Why do this?</a:t>
            </a:r>
          </a:p>
          <a:p>
            <a:pPr lv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SOLID principals – bringing all these design patterns together</a:t>
            </a:r>
          </a:p>
          <a:p>
            <a:pPr lvl="1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454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E7E93-19C4-DC55-11E7-4AAD41882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spend so much time on Design Patterns?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681F87-8EF4-15CD-109C-C21695BC1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1264"/>
          </a:xfrm>
        </p:spPr>
        <p:txBody>
          <a:bodyPr>
            <a:normAutofit/>
          </a:bodyPr>
          <a:lstStyle/>
          <a:p>
            <a:r>
              <a:rPr lang="en-GB" dirty="0"/>
              <a:t>Why is it good practice in software development to follow the conventions we’ve been showing you?</a:t>
            </a:r>
          </a:p>
          <a:p>
            <a:endParaRPr lang="en-GB" dirty="0"/>
          </a:p>
          <a:p>
            <a:r>
              <a:rPr lang="en-GB" dirty="0"/>
              <a:t>Design patterns help organize and structure code to be modular</a:t>
            </a:r>
          </a:p>
          <a:p>
            <a:endParaRPr lang="en-GB" dirty="0"/>
          </a:p>
          <a:p>
            <a:r>
              <a:rPr lang="en-GB" dirty="0"/>
              <a:t>But what do the “gods of CS” know which organization is best?</a:t>
            </a:r>
          </a:p>
          <a:p>
            <a:pPr lvl="1"/>
            <a:r>
              <a:rPr lang="en-GB" dirty="0"/>
              <a:t>In part, many of these patterns mirror real life (so there’s context clues there)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But…there are a set of basic principles that, if followed, will help ensure robust, flexible, and modular code</a:t>
            </a:r>
          </a:p>
        </p:txBody>
      </p:sp>
    </p:spTree>
    <p:extLst>
      <p:ext uri="{BB962C8B-B14F-4D97-AF65-F5344CB8AC3E}">
        <p14:creationId xmlns:p14="http://schemas.microsoft.com/office/powerpoint/2010/main" val="18401393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E0BB3-56EE-E56E-6841-18044DC9F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S.O.L.I.D.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98A0B-64C6-FCC9-E961-A81114C99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55797"/>
          </a:xfrm>
        </p:spPr>
        <p:txBody>
          <a:bodyPr>
            <a:normAutofit lnSpcReduction="10000"/>
          </a:bodyPr>
          <a:lstStyle/>
          <a:p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 set of five design principles intended to help software developers: </a:t>
            </a:r>
          </a:p>
          <a:p>
            <a:pPr lvl="1"/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create more maintainable, </a:t>
            </a:r>
          </a:p>
          <a:p>
            <a:pPr lvl="1"/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understandable, </a:t>
            </a:r>
          </a:p>
          <a:p>
            <a:pPr lvl="1"/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lexible, and </a:t>
            </a:r>
          </a:p>
          <a:p>
            <a:pPr lvl="1"/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scalable object-oriented software systems. </a:t>
            </a:r>
          </a:p>
          <a:p>
            <a:pPr marL="457200" lvl="1" indent="0">
              <a:buNone/>
            </a:pPr>
            <a:endParaRPr lang="en-CA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S:  Single Responsibility Principle (SRP)</a:t>
            </a:r>
          </a:p>
          <a:p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O: </a:t>
            </a:r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Open/Closed Principle (OCP)</a:t>
            </a:r>
          </a:p>
          <a:p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L:  </a:t>
            </a:r>
            <a:r>
              <a:rPr lang="en-CA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Liskov's</a:t>
            </a:r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Substitution Principle (LSP)</a:t>
            </a:r>
          </a:p>
          <a:p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I:   Interface Segregation Principle (ISP)</a:t>
            </a:r>
          </a:p>
          <a:p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D: </a:t>
            </a:r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Dependency Inversion Principle (DIP) </a:t>
            </a:r>
          </a:p>
          <a:p>
            <a:endParaRPr lang="en-CA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155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8D902-6EDD-C7FB-7918-464542F06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S: Single Responsibility Principle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2CA3DB-364A-5CBC-A586-393E02323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793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"A class should have one, and only one, responsibility" 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DE8E95-0923-0A5D-50A2-B544EBD6D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78" y="2802643"/>
            <a:ext cx="6113913" cy="38251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CE91B9-97F1-C9AF-3287-E025AF508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502" y="1918182"/>
            <a:ext cx="5686320" cy="493981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2DAD25-EAA3-F61A-9AE3-C8CBF7039A20}"/>
              </a:ext>
            </a:extLst>
          </p:cNvPr>
          <p:cNvCxnSpPr/>
          <p:nvPr/>
        </p:nvCxnSpPr>
        <p:spPr>
          <a:xfrm>
            <a:off x="6096000" y="2020711"/>
            <a:ext cx="0" cy="48372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B46CD99-01A2-8B1A-54B4-979CB0E2A565}"/>
              </a:ext>
            </a:extLst>
          </p:cNvPr>
          <p:cNvCxnSpPr>
            <a:cxnSpLocks/>
          </p:cNvCxnSpPr>
          <p:nvPr/>
        </p:nvCxnSpPr>
        <p:spPr>
          <a:xfrm flipV="1">
            <a:off x="4747436" y="2733499"/>
            <a:ext cx="1776156" cy="1036990"/>
          </a:xfrm>
          <a:prstGeom prst="line">
            <a:avLst/>
          </a:prstGeom>
          <a:ln w="381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4412F77-01C9-D9EC-6C58-C028AF131E68}"/>
              </a:ext>
            </a:extLst>
          </p:cNvPr>
          <p:cNvCxnSpPr>
            <a:cxnSpLocks/>
          </p:cNvCxnSpPr>
          <p:nvPr/>
        </p:nvCxnSpPr>
        <p:spPr>
          <a:xfrm flipV="1">
            <a:off x="4346222" y="4882444"/>
            <a:ext cx="2764392" cy="567620"/>
          </a:xfrm>
          <a:prstGeom prst="line">
            <a:avLst/>
          </a:prstGeom>
          <a:ln w="381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4319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8D902-6EDD-C7FB-7918-464542F06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S: Single Responsibility Principle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2CA3DB-364A-5CBC-A586-393E02323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7935"/>
            <a:ext cx="10515600" cy="50849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"A class should have one, and only one, responsibility" </a:t>
            </a:r>
          </a:p>
          <a:p>
            <a:pPr marL="0" indent="0">
              <a:buNone/>
            </a:pPr>
            <a:endParaRPr lang="en-CA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CA" sz="25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Tree now only has one responsibility</a:t>
            </a:r>
          </a:p>
          <a:p>
            <a:pPr lvl="1"/>
            <a:r>
              <a:rPr lang="en-CA" sz="21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Represent a tree node (value + children) </a:t>
            </a:r>
            <a:br>
              <a:rPr lang="en-CA" sz="21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CA" sz="21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and expose a minimal interface</a:t>
            </a:r>
          </a:p>
          <a:p>
            <a:endParaRPr lang="en-CA" sz="2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CA" sz="25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preOrder</a:t>
            </a:r>
            <a:r>
              <a:rPr lang="en-CA" sz="2500" dirty="0">
                <a:latin typeface="Calibri" panose="020F0502020204030204" pitchFamily="34" charset="0"/>
                <a:cs typeface="Calibri" panose="020F0502020204030204" pitchFamily="34" charset="0"/>
              </a:rPr>
              <a:t> introduces new functionality</a:t>
            </a:r>
          </a:p>
          <a:p>
            <a:pPr lvl="1"/>
            <a:r>
              <a:rPr lang="en-CA" sz="21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 traversal algorithm</a:t>
            </a:r>
          </a:p>
          <a:p>
            <a:pPr lvl="1"/>
            <a:r>
              <a:rPr lang="en-CA" sz="2100" dirty="0">
                <a:latin typeface="Calibri" panose="020F0502020204030204" pitchFamily="34" charset="0"/>
                <a:cs typeface="Calibri" panose="020F0502020204030204" pitchFamily="34" charset="0"/>
              </a:rPr>
              <a:t>Output mechanism/formatting</a:t>
            </a:r>
          </a:p>
          <a:p>
            <a:pPr lvl="1"/>
            <a:endParaRPr lang="en-CA" sz="21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CA" sz="2100" dirty="0">
                <a:latin typeface="Calibri" panose="020F0502020204030204" pitchFamily="34" charset="0"/>
                <a:cs typeface="Calibri" panose="020F0502020204030204" pitchFamily="34" charset="0"/>
              </a:rPr>
              <a:t>New functionality means separate it!</a:t>
            </a:r>
            <a:endParaRPr lang="en-CA" sz="21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CE91B9-97F1-C9AF-3287-E025AF508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2632" y="1896532"/>
            <a:ext cx="5449368" cy="473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850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BCD65-EBA2-033F-A7BB-7DC91256C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O: Open/Closed Principle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B7991-F8D3-CCF6-66CC-9EE066906F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"A class should be open for extension, but closed for modification”</a:t>
            </a:r>
          </a:p>
          <a:p>
            <a:r>
              <a:rPr lang="en-GB" dirty="0"/>
              <a:t>Interfaces and Inheritance </a:t>
            </a:r>
          </a:p>
          <a:p>
            <a:r>
              <a:rPr lang="en-GB" dirty="0"/>
              <a:t>Recall factory…? </a:t>
            </a:r>
          </a:p>
          <a:p>
            <a:pPr lvl="1"/>
            <a:r>
              <a:rPr lang="en-GB" dirty="0"/>
              <a:t>We wanted to make a new factory for new types of objects</a:t>
            </a:r>
          </a:p>
          <a:p>
            <a:pPr lvl="1"/>
            <a:r>
              <a:rPr lang="en-GB" dirty="0"/>
              <a:t>Did this to avoid always editing existing classes to accommodate new 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97DC9A-82A1-294F-3B8C-E8F2130A4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429" y="4188178"/>
            <a:ext cx="5422429" cy="2669822"/>
          </a:xfrm>
          <a:prstGeom prst="rect">
            <a:avLst/>
          </a:prstGeom>
        </p:spPr>
      </p:pic>
      <p:sp>
        <p:nvSpPr>
          <p:cNvPr id="5" name="Left Brace 4">
            <a:extLst>
              <a:ext uri="{FF2B5EF4-FFF2-40B4-BE49-F238E27FC236}">
                <a16:creationId xmlns:a16="http://schemas.microsoft.com/office/drawing/2014/main" id="{3C48104B-2E75-1877-224F-1A83F6F58E52}"/>
              </a:ext>
            </a:extLst>
          </p:cNvPr>
          <p:cNvSpPr/>
          <p:nvPr/>
        </p:nvSpPr>
        <p:spPr>
          <a:xfrm>
            <a:off x="4233333" y="4522684"/>
            <a:ext cx="434978" cy="1437848"/>
          </a:xfrm>
          <a:prstGeom prst="leftBrace">
            <a:avLst>
              <a:gd name="adj1" fmla="val 36421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3DC3D9-3DD1-6623-3E0E-285194984E77}"/>
              </a:ext>
            </a:extLst>
          </p:cNvPr>
          <p:cNvSpPr txBox="1"/>
          <p:nvPr/>
        </p:nvSpPr>
        <p:spPr>
          <a:xfrm>
            <a:off x="2769541" y="5056942"/>
            <a:ext cx="137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Not Closed!</a:t>
            </a:r>
          </a:p>
        </p:txBody>
      </p:sp>
    </p:spTree>
    <p:extLst>
      <p:ext uri="{BB962C8B-B14F-4D97-AF65-F5344CB8AC3E}">
        <p14:creationId xmlns:p14="http://schemas.microsoft.com/office/powerpoint/2010/main" val="1076843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E8DC8-6068-F664-8AA4-A23C38459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Composite vs Polymorphism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158DCCCA-8B3B-F0CD-2EC7-5540D0156936}"/>
              </a:ext>
            </a:extLst>
          </p:cNvPr>
          <p:cNvSpPr/>
          <p:nvPr/>
        </p:nvSpPr>
        <p:spPr>
          <a:xfrm>
            <a:off x="8082328" y="1856900"/>
            <a:ext cx="1349339" cy="9791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Shape</a:t>
            </a:r>
          </a:p>
          <a:p>
            <a:r>
              <a:rPr lang="en-GB" dirty="0">
                <a:solidFill>
                  <a:schemeClr val="tx1"/>
                </a:solidFill>
              </a:rPr>
              <a:t>+ draw()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0BB1859B-8B5C-FFA4-0A42-4CF47621E9A3}"/>
              </a:ext>
            </a:extLst>
          </p:cNvPr>
          <p:cNvSpPr/>
          <p:nvPr/>
        </p:nvSpPr>
        <p:spPr>
          <a:xfrm>
            <a:off x="6293038" y="3318810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Circle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276FDC99-3225-CFA6-B590-93B1086AA950}"/>
              </a:ext>
            </a:extLst>
          </p:cNvPr>
          <p:cNvSpPr/>
          <p:nvPr/>
        </p:nvSpPr>
        <p:spPr>
          <a:xfrm>
            <a:off x="9914510" y="3318811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Rectangle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6990C55-20C3-70D7-705C-9377ECB5F2DB}"/>
              </a:ext>
            </a:extLst>
          </p:cNvPr>
          <p:cNvCxnSpPr>
            <a:cxnSpLocks/>
          </p:cNvCxnSpPr>
          <p:nvPr/>
        </p:nvCxnSpPr>
        <p:spPr>
          <a:xfrm>
            <a:off x="6965244" y="3106981"/>
            <a:ext cx="36239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09E80408-33EE-4739-4A69-848838C1DC6D}"/>
              </a:ext>
            </a:extLst>
          </p:cNvPr>
          <p:cNvCxnSpPr>
            <a:cxnSpLocks/>
            <a:stCxn id="72" idx="0"/>
          </p:cNvCxnSpPr>
          <p:nvPr/>
        </p:nvCxnSpPr>
        <p:spPr>
          <a:xfrm flipH="1" flipV="1">
            <a:off x="6965244" y="3106981"/>
            <a:ext cx="2464" cy="21182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3CAD338-C77F-3640-CAFF-A03082BE63A3}"/>
              </a:ext>
            </a:extLst>
          </p:cNvPr>
          <p:cNvCxnSpPr>
            <a:cxnSpLocks/>
          </p:cNvCxnSpPr>
          <p:nvPr/>
        </p:nvCxnSpPr>
        <p:spPr>
          <a:xfrm flipV="1">
            <a:off x="10589180" y="3102585"/>
            <a:ext cx="0" cy="2118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3D566A69-C23A-6457-59B2-A093BB898EC9}"/>
              </a:ext>
            </a:extLst>
          </p:cNvPr>
          <p:cNvCxnSpPr>
            <a:cxnSpLocks/>
            <a:endCxn id="71" idx="2"/>
          </p:cNvCxnSpPr>
          <p:nvPr/>
        </p:nvCxnSpPr>
        <p:spPr>
          <a:xfrm flipV="1">
            <a:off x="8756998" y="2836046"/>
            <a:ext cx="0" cy="270935"/>
          </a:xfrm>
          <a:prstGeom prst="line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>
            <a:extLst>
              <a:ext uri="{FF2B5EF4-FFF2-40B4-BE49-F238E27FC236}">
                <a16:creationId xmlns:a16="http://schemas.microsoft.com/office/drawing/2014/main" id="{B7F58483-7529-D984-9323-DDC411D68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067" y="4021954"/>
            <a:ext cx="5689600" cy="2603500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1423C931-C35D-F5D1-2758-CEA6CD395743}"/>
              </a:ext>
            </a:extLst>
          </p:cNvPr>
          <p:cNvSpPr txBox="1"/>
          <p:nvPr/>
        </p:nvSpPr>
        <p:spPr>
          <a:xfrm>
            <a:off x="472729" y="2898569"/>
            <a:ext cx="47536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We have a general notion of Shape, and various types of concrete types of shape. </a:t>
            </a:r>
          </a:p>
          <a:p>
            <a:endParaRPr lang="en-GB" sz="2000" dirty="0">
              <a:solidFill>
                <a:srgbClr val="FF0000"/>
              </a:solidFill>
            </a:endParaRPr>
          </a:p>
          <a:p>
            <a:endParaRPr lang="en-GB" sz="2000" dirty="0">
              <a:solidFill>
                <a:srgbClr val="FF0000"/>
              </a:solidFill>
            </a:endParaRPr>
          </a:p>
          <a:p>
            <a:r>
              <a:rPr lang="en-GB" sz="2000" dirty="0">
                <a:solidFill>
                  <a:srgbClr val="FF0000"/>
                </a:solidFill>
              </a:rPr>
              <a:t>Polymorphism…we can just ask each type of shape to draw itself without regard for what specific type of shape it is. 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5EDC91D0-6BC7-95D6-69E0-8F50AFD4B183}"/>
              </a:ext>
            </a:extLst>
          </p:cNvPr>
          <p:cNvCxnSpPr/>
          <p:nvPr/>
        </p:nvCxnSpPr>
        <p:spPr>
          <a:xfrm>
            <a:off x="4212771" y="4876800"/>
            <a:ext cx="2080267" cy="1284514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2532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BCD65-EBA2-033F-A7BB-7DC91256C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O: Open/Closed Principle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7FAFC69-18DB-A0FA-9845-F15A3AB80B33}"/>
              </a:ext>
            </a:extLst>
          </p:cNvPr>
          <p:cNvGrpSpPr/>
          <p:nvPr/>
        </p:nvGrpSpPr>
        <p:grpSpPr>
          <a:xfrm>
            <a:off x="8835776" y="3588105"/>
            <a:ext cx="2928134" cy="3169857"/>
            <a:chOff x="7479587" y="4952144"/>
            <a:chExt cx="2928134" cy="1263721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1516966A-88F7-4F72-A110-D0CCD2AC0479}"/>
                </a:ext>
              </a:extLst>
            </p:cNvPr>
            <p:cNvSpPr/>
            <p:nvPr/>
          </p:nvSpPr>
          <p:spPr>
            <a:xfrm>
              <a:off x="7479587" y="4952144"/>
              <a:ext cx="2928134" cy="1263721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C43DA0B-7A9C-0ECE-020C-DED79C55230E}"/>
                </a:ext>
              </a:extLst>
            </p:cNvPr>
            <p:cNvSpPr txBox="1"/>
            <p:nvPr/>
          </p:nvSpPr>
          <p:spPr>
            <a:xfrm>
              <a:off x="7735152" y="5028703"/>
              <a:ext cx="1665419" cy="2576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1200" dirty="0" err="1"/>
                <a:t>GreenBalloonFactory</a:t>
              </a:r>
              <a:endParaRPr lang="en-GB" sz="1200" dirty="0"/>
            </a:p>
            <a:p>
              <a:endParaRPr lang="en-GB" sz="1200" dirty="0"/>
            </a:p>
            <a:p>
              <a:r>
                <a:rPr lang="en-GB" sz="1200" dirty="0"/>
                <a:t>+ </a:t>
              </a:r>
              <a:r>
                <a:rPr lang="en-GB" sz="1200" dirty="0" err="1"/>
                <a:t>createBalloon</a:t>
              </a:r>
              <a:r>
                <a:rPr lang="en-GB" sz="1200" dirty="0"/>
                <a:t>(String)</a:t>
              </a:r>
            </a:p>
          </p:txBody>
        </p:sp>
      </p:grp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7AA91C5-AAB5-7664-5864-EE5E17CE5E93}"/>
              </a:ext>
            </a:extLst>
          </p:cNvPr>
          <p:cNvCxnSpPr>
            <a:cxnSpLocks/>
            <a:endCxn id="15" idx="2"/>
          </p:cNvCxnSpPr>
          <p:nvPr/>
        </p:nvCxnSpPr>
        <p:spPr>
          <a:xfrm flipV="1">
            <a:off x="6990560" y="4426473"/>
            <a:ext cx="0" cy="93159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7BB81471-3FAB-ABC8-3837-E21C4D877803}"/>
              </a:ext>
            </a:extLst>
          </p:cNvPr>
          <p:cNvGrpSpPr/>
          <p:nvPr/>
        </p:nvGrpSpPr>
        <p:grpSpPr>
          <a:xfrm>
            <a:off x="3571191" y="1924761"/>
            <a:ext cx="1799690" cy="816527"/>
            <a:chOff x="4138773" y="3991551"/>
            <a:chExt cx="1799690" cy="816527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C95B4634-7F38-E4F9-237C-23ACBC353758}"/>
                </a:ext>
              </a:extLst>
            </p:cNvPr>
            <p:cNvSpPr/>
            <p:nvPr/>
          </p:nvSpPr>
          <p:spPr>
            <a:xfrm>
              <a:off x="4138773" y="3991551"/>
              <a:ext cx="1799690" cy="81652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36DD3BD-E77A-1AF0-C816-585F2BB1C848}"/>
                </a:ext>
              </a:extLst>
            </p:cNvPr>
            <p:cNvSpPr txBox="1"/>
            <p:nvPr/>
          </p:nvSpPr>
          <p:spPr>
            <a:xfrm>
              <a:off x="4189501" y="4083944"/>
              <a:ext cx="169823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dirty="0"/>
                <a:t>&lt;&lt;interface&gt;&gt;</a:t>
              </a:r>
            </a:p>
            <a:p>
              <a:pPr algn="ctr"/>
              <a:r>
                <a:rPr lang="en-GB" dirty="0"/>
                <a:t>Balloon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080F4A1-7C47-EDF5-7E32-F34E437892A9}"/>
              </a:ext>
            </a:extLst>
          </p:cNvPr>
          <p:cNvGrpSpPr/>
          <p:nvPr/>
        </p:nvGrpSpPr>
        <p:grpSpPr>
          <a:xfrm>
            <a:off x="5978276" y="3556545"/>
            <a:ext cx="1996612" cy="869928"/>
            <a:chOff x="4811730" y="5175741"/>
            <a:chExt cx="1284270" cy="869928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D3E023CA-8A5A-D3C0-0E0A-C74C2C2093F4}"/>
                </a:ext>
              </a:extLst>
            </p:cNvPr>
            <p:cNvSpPr/>
            <p:nvPr/>
          </p:nvSpPr>
          <p:spPr>
            <a:xfrm>
              <a:off x="4811730" y="5175741"/>
              <a:ext cx="1284270" cy="81652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94E2B64-C8D0-D5D6-3F34-A54F91F52DD0}"/>
                </a:ext>
              </a:extLst>
            </p:cNvPr>
            <p:cNvSpPr txBox="1"/>
            <p:nvPr/>
          </p:nvSpPr>
          <p:spPr>
            <a:xfrm>
              <a:off x="4994097" y="5399338"/>
              <a:ext cx="93751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dirty="0" err="1"/>
                <a:t>GreenBalloon</a:t>
              </a:r>
              <a:endParaRPr lang="en-GB" dirty="0"/>
            </a:p>
          </p:txBody>
        </p:sp>
      </p:grp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44890F0-2EB3-B3B8-B9BB-AFEE1F2A1FE6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4471036" y="2741288"/>
            <a:ext cx="0" cy="41409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9E62D90-F7D3-17AD-4D4D-CAC1ECDC5C7F}"/>
              </a:ext>
            </a:extLst>
          </p:cNvPr>
          <p:cNvGrpSpPr/>
          <p:nvPr/>
        </p:nvGrpSpPr>
        <p:grpSpPr>
          <a:xfrm>
            <a:off x="3458753" y="3561414"/>
            <a:ext cx="1996612" cy="816527"/>
            <a:chOff x="4811730" y="5175741"/>
            <a:chExt cx="1284270" cy="816527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F0EDE429-7BF2-07E3-D0C8-F0632BE297DC}"/>
                </a:ext>
              </a:extLst>
            </p:cNvPr>
            <p:cNvSpPr/>
            <p:nvPr/>
          </p:nvSpPr>
          <p:spPr>
            <a:xfrm>
              <a:off x="4811730" y="5175741"/>
              <a:ext cx="1284270" cy="81652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548E147-61A9-7182-E0BC-A60D91E3BA81}"/>
                </a:ext>
              </a:extLst>
            </p:cNvPr>
            <p:cNvSpPr txBox="1"/>
            <p:nvPr/>
          </p:nvSpPr>
          <p:spPr>
            <a:xfrm>
              <a:off x="4994097" y="5399338"/>
              <a:ext cx="93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dirty="0" err="1"/>
                <a:t>RedBalloon</a:t>
              </a:r>
              <a:endParaRPr lang="en-GB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4CF6529-60AE-5190-A64E-F8D13A2D31FF}"/>
              </a:ext>
            </a:extLst>
          </p:cNvPr>
          <p:cNvGrpSpPr/>
          <p:nvPr/>
        </p:nvGrpSpPr>
        <p:grpSpPr>
          <a:xfrm>
            <a:off x="939230" y="3583245"/>
            <a:ext cx="1996612" cy="816527"/>
            <a:chOff x="4811730" y="5175741"/>
            <a:chExt cx="1284270" cy="816527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37D961C7-83B8-6ACD-3432-539A0EFB4541}"/>
                </a:ext>
              </a:extLst>
            </p:cNvPr>
            <p:cNvSpPr/>
            <p:nvPr/>
          </p:nvSpPr>
          <p:spPr>
            <a:xfrm>
              <a:off x="4811730" y="5175741"/>
              <a:ext cx="1284270" cy="81652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40E3EF9-2571-7A4C-160F-D481AE5E03E5}"/>
                </a:ext>
              </a:extLst>
            </p:cNvPr>
            <p:cNvSpPr txBox="1"/>
            <p:nvPr/>
          </p:nvSpPr>
          <p:spPr>
            <a:xfrm>
              <a:off x="4994097" y="5399338"/>
              <a:ext cx="9375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dirty="0" err="1"/>
                <a:t>BlueBalloon</a:t>
              </a:r>
              <a:endParaRPr lang="en-GB" dirty="0"/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E11A53-28F9-3F44-6628-1735B190091D}"/>
              </a:ext>
            </a:extLst>
          </p:cNvPr>
          <p:cNvCxnSpPr>
            <a:cxnSpLocks/>
            <a:stCxn id="21" idx="0"/>
          </p:cNvCxnSpPr>
          <p:nvPr/>
        </p:nvCxnSpPr>
        <p:spPr>
          <a:xfrm flipV="1">
            <a:off x="1937536" y="3174715"/>
            <a:ext cx="0" cy="40853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B199CEB-007C-3D4B-4887-63DD1280827B}"/>
              </a:ext>
            </a:extLst>
          </p:cNvPr>
          <p:cNvCxnSpPr>
            <a:cxnSpLocks/>
          </p:cNvCxnSpPr>
          <p:nvPr/>
        </p:nvCxnSpPr>
        <p:spPr>
          <a:xfrm flipV="1">
            <a:off x="4471036" y="3155384"/>
            <a:ext cx="0" cy="40853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88F890A-7E8D-4C7A-BB1D-1E40D41A32F3}"/>
              </a:ext>
            </a:extLst>
          </p:cNvPr>
          <p:cNvCxnSpPr>
            <a:cxnSpLocks/>
          </p:cNvCxnSpPr>
          <p:nvPr/>
        </p:nvCxnSpPr>
        <p:spPr>
          <a:xfrm flipV="1">
            <a:off x="7037863" y="3148015"/>
            <a:ext cx="0" cy="40853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A463008-1640-9E1B-A84A-7F7DCD613E3F}"/>
              </a:ext>
            </a:extLst>
          </p:cNvPr>
          <p:cNvCxnSpPr>
            <a:cxnSpLocks/>
          </p:cNvCxnSpPr>
          <p:nvPr/>
        </p:nvCxnSpPr>
        <p:spPr>
          <a:xfrm flipV="1">
            <a:off x="1937536" y="3148015"/>
            <a:ext cx="5100327" cy="2670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ED314C8-5FA2-CDE1-7DB4-39D8A74E7EBA}"/>
              </a:ext>
            </a:extLst>
          </p:cNvPr>
          <p:cNvCxnSpPr>
            <a:cxnSpLocks/>
            <a:endCxn id="18" idx="2"/>
          </p:cNvCxnSpPr>
          <p:nvPr/>
        </p:nvCxnSpPr>
        <p:spPr>
          <a:xfrm flipV="1">
            <a:off x="4457059" y="4377941"/>
            <a:ext cx="0" cy="133962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BC96AD2-FC17-9B6B-6A92-E9B1631A479E}"/>
              </a:ext>
            </a:extLst>
          </p:cNvPr>
          <p:cNvCxnSpPr>
            <a:cxnSpLocks/>
            <a:endCxn id="21" idx="2"/>
          </p:cNvCxnSpPr>
          <p:nvPr/>
        </p:nvCxnSpPr>
        <p:spPr>
          <a:xfrm flipV="1">
            <a:off x="1923559" y="4399772"/>
            <a:ext cx="13977" cy="173396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FD09CE9-5771-072D-EB9E-1DA895DD0B4F}"/>
              </a:ext>
            </a:extLst>
          </p:cNvPr>
          <p:cNvCxnSpPr>
            <a:cxnSpLocks/>
          </p:cNvCxnSpPr>
          <p:nvPr/>
        </p:nvCxnSpPr>
        <p:spPr>
          <a:xfrm flipH="1">
            <a:off x="1923559" y="6125832"/>
            <a:ext cx="6912217" cy="790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7195AB6-CB35-55FB-7688-E2CAEC90A456}"/>
              </a:ext>
            </a:extLst>
          </p:cNvPr>
          <p:cNvCxnSpPr>
            <a:cxnSpLocks/>
          </p:cNvCxnSpPr>
          <p:nvPr/>
        </p:nvCxnSpPr>
        <p:spPr>
          <a:xfrm flipH="1">
            <a:off x="4457059" y="5719378"/>
            <a:ext cx="4392694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0ABA07D-1A8D-1197-A370-C82289F00ABF}"/>
              </a:ext>
            </a:extLst>
          </p:cNvPr>
          <p:cNvCxnSpPr>
            <a:cxnSpLocks/>
          </p:cNvCxnSpPr>
          <p:nvPr/>
        </p:nvCxnSpPr>
        <p:spPr>
          <a:xfrm flipH="1">
            <a:off x="6990559" y="5358070"/>
            <a:ext cx="1859194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1CECED7-D1E7-07E2-9DB8-05585529EE0B}"/>
              </a:ext>
            </a:extLst>
          </p:cNvPr>
          <p:cNvSpPr txBox="1"/>
          <p:nvPr/>
        </p:nvSpPr>
        <p:spPr>
          <a:xfrm>
            <a:off x="7228883" y="5150494"/>
            <a:ext cx="14694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&lt;&lt;create&gt;&gt;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1DE3002-C166-816E-D12D-F0381F4BF5BA}"/>
              </a:ext>
            </a:extLst>
          </p:cNvPr>
          <p:cNvSpPr txBox="1"/>
          <p:nvPr/>
        </p:nvSpPr>
        <p:spPr>
          <a:xfrm>
            <a:off x="5690697" y="5501264"/>
            <a:ext cx="14694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&lt;&lt;create&gt;&gt;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D3F1278-DFC8-C083-57D1-68190BFCCEA9}"/>
              </a:ext>
            </a:extLst>
          </p:cNvPr>
          <p:cNvSpPr txBox="1"/>
          <p:nvPr/>
        </p:nvSpPr>
        <p:spPr>
          <a:xfrm>
            <a:off x="3182439" y="5892226"/>
            <a:ext cx="14694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&lt;&lt;create&gt;&gt;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D60CF45-FF11-2919-AD3C-82D72B085530}"/>
              </a:ext>
            </a:extLst>
          </p:cNvPr>
          <p:cNvSpPr txBox="1"/>
          <p:nvPr/>
        </p:nvSpPr>
        <p:spPr>
          <a:xfrm>
            <a:off x="9065230" y="3174983"/>
            <a:ext cx="2378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abstract </a:t>
            </a:r>
            <a:r>
              <a:rPr lang="en-GB" dirty="0" err="1"/>
              <a:t>BalloonFactory</a:t>
            </a:r>
            <a:endParaRPr lang="en-GB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FF2CB74-24FC-2E32-DCAA-A853DAD8F508}"/>
              </a:ext>
            </a:extLst>
          </p:cNvPr>
          <p:cNvSpPr txBox="1"/>
          <p:nvPr/>
        </p:nvSpPr>
        <p:spPr>
          <a:xfrm>
            <a:off x="9924050" y="4526702"/>
            <a:ext cx="168625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err="1"/>
              <a:t>RedBalloonFactory</a:t>
            </a:r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+ </a:t>
            </a:r>
            <a:r>
              <a:rPr lang="en-GB" sz="1200" dirty="0" err="1"/>
              <a:t>createBalloon</a:t>
            </a:r>
            <a:r>
              <a:rPr lang="en-GB" sz="1200" dirty="0"/>
              <a:t>(String)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466151C-9F89-961E-DF8A-D83FC95BD2B9}"/>
              </a:ext>
            </a:extLst>
          </p:cNvPr>
          <p:cNvSpPr txBox="1"/>
          <p:nvPr/>
        </p:nvSpPr>
        <p:spPr>
          <a:xfrm>
            <a:off x="9739012" y="5289705"/>
            <a:ext cx="168625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err="1"/>
              <a:t>BlueBalloonFactory</a:t>
            </a:r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+ </a:t>
            </a:r>
            <a:r>
              <a:rPr lang="en-GB" sz="1200" dirty="0" err="1"/>
              <a:t>createBalloon</a:t>
            </a:r>
            <a:r>
              <a:rPr lang="en-GB" sz="1200" dirty="0"/>
              <a:t>(String)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96A4226-7943-6E72-72B8-CDFA9CA3DCB5}"/>
              </a:ext>
            </a:extLst>
          </p:cNvPr>
          <p:cNvSpPr txBox="1"/>
          <p:nvPr/>
        </p:nvSpPr>
        <p:spPr>
          <a:xfrm>
            <a:off x="9109103" y="6018299"/>
            <a:ext cx="1686252" cy="646331"/>
          </a:xfrm>
          <a:prstGeom prst="rect">
            <a:avLst/>
          </a:prstGeom>
          <a:noFill/>
          <a:ln>
            <a:solidFill>
              <a:schemeClr val="accent3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chemeClr val="accent3"/>
                </a:solidFill>
              </a:rPr>
              <a:t>YellowBalloonFactory</a:t>
            </a:r>
            <a:endParaRPr lang="en-GB" sz="1200" dirty="0">
              <a:solidFill>
                <a:schemeClr val="accent3"/>
              </a:solidFill>
            </a:endParaRPr>
          </a:p>
          <a:p>
            <a:endParaRPr lang="en-GB" sz="1200" dirty="0">
              <a:solidFill>
                <a:schemeClr val="accent3"/>
              </a:solidFill>
            </a:endParaRPr>
          </a:p>
          <a:p>
            <a:r>
              <a:rPr lang="en-GB" sz="1200" dirty="0">
                <a:solidFill>
                  <a:schemeClr val="accent3"/>
                </a:solidFill>
              </a:rPr>
              <a:t>+ </a:t>
            </a:r>
            <a:r>
              <a:rPr lang="en-GB" sz="1200" dirty="0" err="1">
                <a:solidFill>
                  <a:schemeClr val="accent3"/>
                </a:solidFill>
              </a:rPr>
              <a:t>createBalloon</a:t>
            </a:r>
            <a:r>
              <a:rPr lang="en-GB" sz="1200" dirty="0">
                <a:solidFill>
                  <a:schemeClr val="accent3"/>
                </a:solidFill>
              </a:rPr>
              <a:t>(String)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F7F2033-916A-92CA-2CDE-E0E76A0335E8}"/>
              </a:ext>
            </a:extLst>
          </p:cNvPr>
          <p:cNvGrpSpPr/>
          <p:nvPr/>
        </p:nvGrpSpPr>
        <p:grpSpPr>
          <a:xfrm>
            <a:off x="7974888" y="1833390"/>
            <a:ext cx="1996612" cy="816527"/>
            <a:chOff x="4811730" y="5175741"/>
            <a:chExt cx="1284270" cy="816527"/>
          </a:xfrm>
        </p:grpSpPr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03378B84-8DF6-C31F-331F-A1AC043CCB80}"/>
                </a:ext>
              </a:extLst>
            </p:cNvPr>
            <p:cNvSpPr/>
            <p:nvPr/>
          </p:nvSpPr>
          <p:spPr>
            <a:xfrm>
              <a:off x="4811730" y="5175741"/>
              <a:ext cx="1284270" cy="816527"/>
            </a:xfrm>
            <a:prstGeom prst="roundRect">
              <a:avLst/>
            </a:prstGeom>
            <a:noFill/>
            <a:ln>
              <a:solidFill>
                <a:schemeClr val="accent3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3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466362F-1536-CC49-2F0C-6306924C2174}"/>
                </a:ext>
              </a:extLst>
            </p:cNvPr>
            <p:cNvSpPr txBox="1"/>
            <p:nvPr/>
          </p:nvSpPr>
          <p:spPr>
            <a:xfrm>
              <a:off x="4994097" y="5399338"/>
              <a:ext cx="992581" cy="369332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en-GB" dirty="0" err="1">
                  <a:solidFill>
                    <a:schemeClr val="accent3"/>
                  </a:solidFill>
                </a:rPr>
                <a:t>YellowBalloon</a:t>
              </a:r>
              <a:endParaRPr lang="en-GB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0274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2CCF9-5F3D-6A5D-56F5-61A500B4C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L: </a:t>
            </a:r>
            <a:r>
              <a:rPr lang="en-GB" dirty="0" err="1"/>
              <a:t>Liskov</a:t>
            </a:r>
            <a:r>
              <a:rPr lang="en-GB" dirty="0"/>
              <a:t> Substitution Principle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19A90-A2AC-7426-F09D-4A962396F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“Objects of a superclass should be replaceable with objects of a subclass without breaking the program.”</a:t>
            </a:r>
          </a:p>
          <a:p>
            <a:pPr marL="0" indent="0" algn="ctr">
              <a:buNone/>
            </a:pPr>
            <a:r>
              <a:rPr lang="en-CA" sz="2200" dirty="0">
                <a:solidFill>
                  <a:schemeClr val="accent1"/>
                </a:solidFill>
              </a:rPr>
              <a:t>if class B extends class A, then </a:t>
            </a:r>
            <a:r>
              <a:rPr lang="en-CA" sz="2200" b="1" dirty="0">
                <a:solidFill>
                  <a:schemeClr val="accent1"/>
                </a:solidFill>
              </a:rPr>
              <a:t>any code that works with an A should also work with a B</a:t>
            </a:r>
            <a:r>
              <a:rPr lang="en-CA" sz="2200" dirty="0">
                <a:solidFill>
                  <a:schemeClr val="accent1"/>
                </a:solidFill>
              </a:rPr>
              <a:t> — </a:t>
            </a:r>
            <a:r>
              <a:rPr lang="en-CA" sz="2200" i="1" dirty="0">
                <a:solidFill>
                  <a:schemeClr val="accent1"/>
                </a:solidFill>
              </a:rPr>
              <a:t>without changing the expected behavior</a:t>
            </a:r>
            <a:r>
              <a:rPr lang="en-CA" sz="2200" dirty="0">
                <a:solidFill>
                  <a:schemeClr val="accent1"/>
                </a:solidFill>
              </a:rPr>
              <a:t>.</a:t>
            </a:r>
          </a:p>
          <a:p>
            <a:endParaRPr lang="en-CA" sz="2200" dirty="0"/>
          </a:p>
          <a:p>
            <a:endParaRPr lang="en-CA" sz="2200" dirty="0"/>
          </a:p>
          <a:p>
            <a:r>
              <a:rPr lang="en-CA" sz="2200" dirty="0"/>
              <a:t>Polymorphism coupled with proper design of inheritance</a:t>
            </a:r>
          </a:p>
        </p:txBody>
      </p:sp>
    </p:spTree>
    <p:extLst>
      <p:ext uri="{BB962C8B-B14F-4D97-AF65-F5344CB8AC3E}">
        <p14:creationId xmlns:p14="http://schemas.microsoft.com/office/powerpoint/2010/main" val="32217796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2CCF9-5F3D-6A5D-56F5-61A500B4C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L: </a:t>
            </a:r>
            <a:r>
              <a:rPr lang="en-GB" dirty="0" err="1"/>
              <a:t>Liskov</a:t>
            </a:r>
            <a:r>
              <a:rPr lang="en-GB" dirty="0"/>
              <a:t> Substitution Principle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43F168-46D1-2392-7F45-57CFFDA066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0589"/>
            <a:ext cx="4811889" cy="49722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359677-7603-D218-89F7-B41F5477F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978" y="1520589"/>
            <a:ext cx="3314700" cy="13843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6C96DA-62F2-A9C9-F1F1-E838F970CF1A}"/>
              </a:ext>
            </a:extLst>
          </p:cNvPr>
          <p:cNvSpPr txBox="1"/>
          <p:nvPr/>
        </p:nvSpPr>
        <p:spPr>
          <a:xfrm>
            <a:off x="6096000" y="3104444"/>
            <a:ext cx="5068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If we structure our inheritance like this, and use square polymorphically, we get an unexpected answer for area. 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>
                <a:solidFill>
                  <a:srgbClr val="FF0000"/>
                </a:solidFill>
              </a:rPr>
              <a:t>Expect Area = 50, but instead we get 100</a:t>
            </a:r>
          </a:p>
        </p:txBody>
      </p:sp>
    </p:spTree>
    <p:extLst>
      <p:ext uri="{BB962C8B-B14F-4D97-AF65-F5344CB8AC3E}">
        <p14:creationId xmlns:p14="http://schemas.microsoft.com/office/powerpoint/2010/main" val="16551965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2CCF9-5F3D-6A5D-56F5-61A500B4C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L: </a:t>
            </a:r>
            <a:r>
              <a:rPr lang="en-GB" dirty="0" err="1"/>
              <a:t>Liskov</a:t>
            </a:r>
            <a:r>
              <a:rPr lang="en-GB" dirty="0"/>
              <a:t> Substitution Principle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905D8D-8510-F0AD-E1F5-126BE91BE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52222"/>
            <a:ext cx="6781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8258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D9935-6D80-A6BD-8C66-8BE00D60A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I: Interface Segregation Principle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538A9-5201-44DF-3815-0A99BD9B9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244953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/>
              <a:t>“Notion of designing interfaces (or abstract contracts) so that they remain small, focused, and easy to use.”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BBC232-320E-E814-C9FD-531401098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89" y="3205515"/>
            <a:ext cx="3378200" cy="1562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D2D820-ECC4-B874-5603-AF8DF0A5C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667" y="3259573"/>
            <a:ext cx="7772400" cy="145398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1B5F3ED-CDCE-1E98-7AB2-9F3E4369C2D3}"/>
              </a:ext>
            </a:extLst>
          </p:cNvPr>
          <p:cNvCxnSpPr/>
          <p:nvPr/>
        </p:nvCxnSpPr>
        <p:spPr>
          <a:xfrm>
            <a:off x="7778044" y="4031721"/>
            <a:ext cx="37027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29C6B5-4EA3-937A-0410-7B8560335D71}"/>
              </a:ext>
            </a:extLst>
          </p:cNvPr>
          <p:cNvCxnSpPr/>
          <p:nvPr/>
        </p:nvCxnSpPr>
        <p:spPr>
          <a:xfrm>
            <a:off x="7682089" y="4353454"/>
            <a:ext cx="37027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481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D9935-6D80-A6BD-8C66-8BE00D60A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I: Interface Segregation Principle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538A9-5201-44DF-3815-0A99BD9B9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244953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/>
              <a:t>“Notion of designing interfaces (or abstract contracts) so that they remain small, focused, and easy to use.”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F4C1F-163C-0BFD-6736-05E2017D4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34" y="2755900"/>
            <a:ext cx="3505200" cy="3378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532C2D-3524-8C47-86A0-18E7EB660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3366" y="2970389"/>
            <a:ext cx="68199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744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AC23B-5FBD-C2EB-9A08-ED1732EAF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D: Dependency Inversion Principle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365EF-D038-00B0-382A-3FBD8295F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“Defines how high-level and low-level modules interact — and how to design systems that are flexible, decoupled, and easy to maintain.”</a:t>
            </a:r>
          </a:p>
          <a:p>
            <a:pPr marL="0" indent="0">
              <a:buNone/>
            </a:pPr>
            <a:endParaRPr lang="en-GB" dirty="0"/>
          </a:p>
          <a:p>
            <a:r>
              <a:rPr lang="en-CA" dirty="0"/>
              <a:t>Think of </a:t>
            </a:r>
            <a:r>
              <a:rPr lang="en-CA" b="1" dirty="0"/>
              <a:t>a phone charger</a:t>
            </a:r>
            <a:r>
              <a:rPr lang="en-CA" dirty="0"/>
              <a:t>:</a:t>
            </a:r>
          </a:p>
          <a:p>
            <a:pPr lvl="1"/>
            <a:r>
              <a:rPr lang="en-CA" dirty="0"/>
              <a:t>Your phone (high-level device) doesn’t depend on wall outlet details </a:t>
            </a:r>
          </a:p>
          <a:p>
            <a:pPr lvl="1"/>
            <a:r>
              <a:rPr lang="en-CA" dirty="0"/>
              <a:t>All things depend on a </a:t>
            </a:r>
            <a:r>
              <a:rPr lang="en-CA" b="1" dirty="0"/>
              <a:t>common interface</a:t>
            </a:r>
            <a:r>
              <a:rPr lang="en-CA" dirty="0"/>
              <a:t> — the USB standard.</a:t>
            </a:r>
          </a:p>
          <a:p>
            <a:pPr lvl="1"/>
            <a:r>
              <a:rPr lang="en-CA" dirty="0"/>
              <a:t>You can plug your phone into any wire, bricks connect wires to outlets.</a:t>
            </a:r>
          </a:p>
          <a:p>
            <a:pPr lvl="1"/>
            <a:endParaRPr lang="en-CA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032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E8DC8-6068-F664-8AA4-A23C38459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Composite vs Polymorphism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158DCCCA-8B3B-F0CD-2EC7-5540D0156936}"/>
              </a:ext>
            </a:extLst>
          </p:cNvPr>
          <p:cNvSpPr/>
          <p:nvPr/>
        </p:nvSpPr>
        <p:spPr>
          <a:xfrm>
            <a:off x="8082328" y="1856900"/>
            <a:ext cx="1349339" cy="9791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Shape</a:t>
            </a:r>
          </a:p>
          <a:p>
            <a:r>
              <a:rPr lang="en-GB" dirty="0">
                <a:solidFill>
                  <a:schemeClr val="tx1"/>
                </a:solidFill>
              </a:rPr>
              <a:t>+ draw()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0BB1859B-8B5C-FFA4-0A42-4CF47621E9A3}"/>
              </a:ext>
            </a:extLst>
          </p:cNvPr>
          <p:cNvSpPr/>
          <p:nvPr/>
        </p:nvSpPr>
        <p:spPr>
          <a:xfrm>
            <a:off x="6293038" y="3318810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Circle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276FDC99-3225-CFA6-B590-93B1086AA950}"/>
              </a:ext>
            </a:extLst>
          </p:cNvPr>
          <p:cNvSpPr/>
          <p:nvPr/>
        </p:nvSpPr>
        <p:spPr>
          <a:xfrm>
            <a:off x="9914510" y="3318811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Rectangle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6990C55-20C3-70D7-705C-9377ECB5F2DB}"/>
              </a:ext>
            </a:extLst>
          </p:cNvPr>
          <p:cNvCxnSpPr>
            <a:cxnSpLocks/>
          </p:cNvCxnSpPr>
          <p:nvPr/>
        </p:nvCxnSpPr>
        <p:spPr>
          <a:xfrm>
            <a:off x="6965244" y="3106981"/>
            <a:ext cx="36239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09E80408-33EE-4739-4A69-848838C1DC6D}"/>
              </a:ext>
            </a:extLst>
          </p:cNvPr>
          <p:cNvCxnSpPr>
            <a:cxnSpLocks/>
            <a:stCxn id="72" idx="0"/>
          </p:cNvCxnSpPr>
          <p:nvPr/>
        </p:nvCxnSpPr>
        <p:spPr>
          <a:xfrm flipH="1" flipV="1">
            <a:off x="6965244" y="3106981"/>
            <a:ext cx="2464" cy="21182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3CAD338-C77F-3640-CAFF-A03082BE63A3}"/>
              </a:ext>
            </a:extLst>
          </p:cNvPr>
          <p:cNvCxnSpPr>
            <a:cxnSpLocks/>
          </p:cNvCxnSpPr>
          <p:nvPr/>
        </p:nvCxnSpPr>
        <p:spPr>
          <a:xfrm flipV="1">
            <a:off x="10589180" y="3102585"/>
            <a:ext cx="0" cy="2118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3D566A69-C23A-6457-59B2-A093BB898EC9}"/>
              </a:ext>
            </a:extLst>
          </p:cNvPr>
          <p:cNvCxnSpPr>
            <a:cxnSpLocks/>
            <a:endCxn id="71" idx="2"/>
          </p:cNvCxnSpPr>
          <p:nvPr/>
        </p:nvCxnSpPr>
        <p:spPr>
          <a:xfrm flipV="1">
            <a:off x="8756998" y="2836046"/>
            <a:ext cx="0" cy="270935"/>
          </a:xfrm>
          <a:prstGeom prst="line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>
            <a:extLst>
              <a:ext uri="{FF2B5EF4-FFF2-40B4-BE49-F238E27FC236}">
                <a16:creationId xmlns:a16="http://schemas.microsoft.com/office/drawing/2014/main" id="{B7F58483-7529-D984-9323-DDC411D68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067" y="4021954"/>
            <a:ext cx="5689600" cy="2603500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1423C931-C35D-F5D1-2758-CEA6CD395743}"/>
              </a:ext>
            </a:extLst>
          </p:cNvPr>
          <p:cNvSpPr txBox="1"/>
          <p:nvPr/>
        </p:nvSpPr>
        <p:spPr>
          <a:xfrm>
            <a:off x="280620" y="2898569"/>
            <a:ext cx="56183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Polymorphism lets you write code that works with different kinds of things (e.g. Circles and Rectangles) as long as they share a common interface.</a:t>
            </a:r>
          </a:p>
          <a:p>
            <a:endParaRPr lang="en-GB" sz="2000" dirty="0"/>
          </a:p>
          <a:p>
            <a:r>
              <a:rPr lang="en-GB" sz="2000" dirty="0"/>
              <a:t>But polymorphism </a:t>
            </a:r>
            <a:r>
              <a:rPr lang="en-GB" sz="2000" dirty="0">
                <a:solidFill>
                  <a:srgbClr val="FF0000"/>
                </a:solidFill>
              </a:rPr>
              <a:t>by itself</a:t>
            </a:r>
            <a:r>
              <a:rPr lang="en-GB" sz="2000" dirty="0"/>
              <a:t> </a:t>
            </a:r>
            <a:r>
              <a:rPr lang="en-GB" sz="2000" dirty="0">
                <a:solidFill>
                  <a:srgbClr val="FF0000"/>
                </a:solidFill>
              </a:rPr>
              <a:t>doesn’t</a:t>
            </a:r>
            <a:r>
              <a:rPr lang="en-GB" sz="2000" dirty="0"/>
              <a:t> tell you how those things </a:t>
            </a:r>
            <a:r>
              <a:rPr lang="en-GB" sz="2000" dirty="0">
                <a:solidFill>
                  <a:srgbClr val="FF0000"/>
                </a:solidFill>
              </a:rPr>
              <a:t>relate to each other </a:t>
            </a:r>
            <a:r>
              <a:rPr lang="en-GB" sz="2000" dirty="0"/>
              <a:t>(i.e., part–whole relationships).</a:t>
            </a:r>
          </a:p>
        </p:txBody>
      </p:sp>
    </p:spTree>
    <p:extLst>
      <p:ext uri="{BB962C8B-B14F-4D97-AF65-F5344CB8AC3E}">
        <p14:creationId xmlns:p14="http://schemas.microsoft.com/office/powerpoint/2010/main" val="769851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E8DC8-6068-F664-8AA4-A23C38459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Composite vs Polymorphism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158DCCCA-8B3B-F0CD-2EC7-5540D0156936}"/>
              </a:ext>
            </a:extLst>
          </p:cNvPr>
          <p:cNvSpPr/>
          <p:nvPr/>
        </p:nvSpPr>
        <p:spPr>
          <a:xfrm>
            <a:off x="8082328" y="1856900"/>
            <a:ext cx="1349339" cy="9791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Shape</a:t>
            </a:r>
          </a:p>
          <a:p>
            <a:r>
              <a:rPr lang="en-GB" dirty="0">
                <a:solidFill>
                  <a:schemeClr val="tx1"/>
                </a:solidFill>
              </a:rPr>
              <a:t>+ draw()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0BB1859B-8B5C-FFA4-0A42-4CF47621E9A3}"/>
              </a:ext>
            </a:extLst>
          </p:cNvPr>
          <p:cNvSpPr/>
          <p:nvPr/>
        </p:nvSpPr>
        <p:spPr>
          <a:xfrm>
            <a:off x="6293038" y="3318810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Circle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276FDC99-3225-CFA6-B590-93B1086AA950}"/>
              </a:ext>
            </a:extLst>
          </p:cNvPr>
          <p:cNvSpPr/>
          <p:nvPr/>
        </p:nvSpPr>
        <p:spPr>
          <a:xfrm>
            <a:off x="9914510" y="3318811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Rectangle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6990C55-20C3-70D7-705C-9377ECB5F2DB}"/>
              </a:ext>
            </a:extLst>
          </p:cNvPr>
          <p:cNvCxnSpPr>
            <a:cxnSpLocks/>
          </p:cNvCxnSpPr>
          <p:nvPr/>
        </p:nvCxnSpPr>
        <p:spPr>
          <a:xfrm>
            <a:off x="6965244" y="3106981"/>
            <a:ext cx="36239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09E80408-33EE-4739-4A69-848838C1DC6D}"/>
              </a:ext>
            </a:extLst>
          </p:cNvPr>
          <p:cNvCxnSpPr>
            <a:cxnSpLocks/>
            <a:stCxn id="72" idx="0"/>
          </p:cNvCxnSpPr>
          <p:nvPr/>
        </p:nvCxnSpPr>
        <p:spPr>
          <a:xfrm flipH="1" flipV="1">
            <a:off x="6965244" y="3106981"/>
            <a:ext cx="2464" cy="21182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3CAD338-C77F-3640-CAFF-A03082BE63A3}"/>
              </a:ext>
            </a:extLst>
          </p:cNvPr>
          <p:cNvCxnSpPr>
            <a:cxnSpLocks/>
          </p:cNvCxnSpPr>
          <p:nvPr/>
        </p:nvCxnSpPr>
        <p:spPr>
          <a:xfrm flipV="1">
            <a:off x="10589180" y="3102585"/>
            <a:ext cx="0" cy="2118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3D566A69-C23A-6457-59B2-A093BB898EC9}"/>
              </a:ext>
            </a:extLst>
          </p:cNvPr>
          <p:cNvCxnSpPr>
            <a:cxnSpLocks/>
            <a:endCxn id="71" idx="2"/>
          </p:cNvCxnSpPr>
          <p:nvPr/>
        </p:nvCxnSpPr>
        <p:spPr>
          <a:xfrm flipV="1">
            <a:off x="8756998" y="2836046"/>
            <a:ext cx="0" cy="270935"/>
          </a:xfrm>
          <a:prstGeom prst="line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>
            <a:extLst>
              <a:ext uri="{FF2B5EF4-FFF2-40B4-BE49-F238E27FC236}">
                <a16:creationId xmlns:a16="http://schemas.microsoft.com/office/drawing/2014/main" id="{B7F58483-7529-D984-9323-DDC411D68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067" y="4021954"/>
            <a:ext cx="5689600" cy="2603500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1423C931-C35D-F5D1-2758-CEA6CD395743}"/>
              </a:ext>
            </a:extLst>
          </p:cNvPr>
          <p:cNvSpPr txBox="1"/>
          <p:nvPr/>
        </p:nvSpPr>
        <p:spPr>
          <a:xfrm>
            <a:off x="280620" y="2898569"/>
            <a:ext cx="56183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What if we wanted to do something like…</a:t>
            </a:r>
          </a:p>
          <a:p>
            <a:endParaRPr lang="en-GB" sz="2000" dirty="0"/>
          </a:p>
          <a:p>
            <a:r>
              <a:rPr lang="en-GB" sz="2000" dirty="0"/>
              <a:t>Car c = new Car();</a:t>
            </a:r>
          </a:p>
          <a:p>
            <a:r>
              <a:rPr lang="en-GB" sz="2000" dirty="0" err="1"/>
              <a:t>c.draw</a:t>
            </a:r>
            <a:r>
              <a:rPr lang="en-GB" sz="2000" dirty="0"/>
              <a:t>();</a:t>
            </a:r>
          </a:p>
          <a:p>
            <a:r>
              <a:rPr lang="en-GB" sz="2000" dirty="0"/>
              <a:t>Snowman s = new Snowman();</a:t>
            </a:r>
          </a:p>
          <a:p>
            <a:r>
              <a:rPr lang="en-GB" sz="2000" dirty="0" err="1"/>
              <a:t>s.draw</a:t>
            </a:r>
            <a:r>
              <a:rPr lang="en-GB" sz="2000" dirty="0"/>
              <a:t>();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967292-9B20-B9BE-C257-67C3EE50CE1A}"/>
              </a:ext>
            </a:extLst>
          </p:cNvPr>
          <p:cNvSpPr txBox="1"/>
          <p:nvPr/>
        </p:nvSpPr>
        <p:spPr>
          <a:xfrm>
            <a:off x="962943" y="5765786"/>
            <a:ext cx="42536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Do Snowman and Car extend Shape too?</a:t>
            </a:r>
            <a:endParaRPr lang="en-GB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773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E8DC8-6068-F664-8AA4-A23C38459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Composite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0225D1-E5E9-759D-4269-AC7404C97908}"/>
              </a:ext>
            </a:extLst>
          </p:cNvPr>
          <p:cNvSpPr txBox="1"/>
          <p:nvPr/>
        </p:nvSpPr>
        <p:spPr>
          <a:xfrm>
            <a:off x="1045029" y="1567543"/>
            <a:ext cx="11146971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200" dirty="0"/>
              <a:t>Composite </a:t>
            </a:r>
            <a:r>
              <a:rPr lang="en-CA" sz="2200" b="1" dirty="0"/>
              <a:t>uses</a:t>
            </a:r>
            <a:r>
              <a:rPr lang="en-CA" sz="2200" dirty="0"/>
              <a:t> polymorphism but adds a </a:t>
            </a:r>
            <a:r>
              <a:rPr lang="en-CA" sz="2200" b="1" dirty="0"/>
              <a:t>structural layer</a:t>
            </a:r>
            <a:r>
              <a:rPr lang="en-CA" sz="2200" dirty="0"/>
              <a:t>:</a:t>
            </a:r>
          </a:p>
          <a:p>
            <a:r>
              <a:rPr lang="en-CA" sz="2200" dirty="0"/>
              <a:t>	It lets you treat </a:t>
            </a:r>
            <a:r>
              <a:rPr lang="en-CA" sz="2200" b="1" dirty="0"/>
              <a:t>a single object (leaf)</a:t>
            </a:r>
            <a:r>
              <a:rPr lang="en-CA" sz="2200" dirty="0"/>
              <a:t> and</a:t>
            </a:r>
            <a:br>
              <a:rPr lang="en-CA" sz="2200" dirty="0"/>
            </a:br>
            <a:r>
              <a:rPr lang="en-CA" sz="2200" dirty="0"/>
              <a:t>	</a:t>
            </a:r>
            <a:r>
              <a:rPr lang="en-CA" sz="2200" b="1" dirty="0"/>
              <a:t>a group (composition)</a:t>
            </a:r>
            <a:r>
              <a:rPr lang="en-CA" sz="2200" dirty="0"/>
              <a:t> of those objects the same way.</a:t>
            </a:r>
          </a:p>
          <a:p>
            <a:endParaRPr lang="en-CA" sz="2200" dirty="0"/>
          </a:p>
          <a:p>
            <a:r>
              <a:rPr lang="en-CA" sz="2200" dirty="0"/>
              <a:t>So in Composite: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200" dirty="0"/>
              <a:t>Both </a:t>
            </a:r>
            <a:r>
              <a:rPr lang="en-CA" sz="2200" b="1" dirty="0"/>
              <a:t>Leaf</a:t>
            </a:r>
            <a:r>
              <a:rPr lang="en-CA" sz="2200" dirty="0"/>
              <a:t> (individual item) and </a:t>
            </a:r>
            <a:r>
              <a:rPr lang="en-CA" sz="2200" b="1" dirty="0"/>
              <a:t>Composite</a:t>
            </a:r>
            <a:r>
              <a:rPr lang="en-CA" sz="2200" dirty="0"/>
              <a:t> (group of items) </a:t>
            </a:r>
            <a:r>
              <a:rPr lang="en-CA" sz="2200" i="1" dirty="0"/>
              <a:t>implement the same interface</a:t>
            </a:r>
            <a:r>
              <a:rPr lang="en-CA" sz="22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sz="22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200" dirty="0"/>
              <a:t>The Composite </a:t>
            </a:r>
            <a:r>
              <a:rPr lang="en-CA" sz="2200" i="1" dirty="0"/>
              <a:t>contains other Components</a:t>
            </a:r>
            <a:r>
              <a:rPr lang="en-CA" sz="2200" dirty="0"/>
              <a:t> (which could be leaves or other composites).</a:t>
            </a:r>
          </a:p>
          <a:p>
            <a:endParaRPr lang="en-CA" sz="2200" dirty="0"/>
          </a:p>
          <a:p>
            <a:endParaRPr lang="en-CA" sz="2200" dirty="0"/>
          </a:p>
          <a:p>
            <a:r>
              <a:rPr lang="en-CA" sz="2200" dirty="0"/>
              <a:t>That’s what </a:t>
            </a:r>
            <a:r>
              <a:rPr lang="en-CA" sz="2200" u="sng" dirty="0"/>
              <a:t>polymorphism </a:t>
            </a:r>
            <a:r>
              <a:rPr lang="en-CA" sz="2200" i="1" u="sng" dirty="0">
                <a:solidFill>
                  <a:srgbClr val="FF0000"/>
                </a:solidFill>
              </a:rPr>
              <a:t>alone</a:t>
            </a:r>
            <a:r>
              <a:rPr lang="en-CA" sz="2200" u="sng" dirty="0"/>
              <a:t> doesn’t give you </a:t>
            </a:r>
            <a:r>
              <a:rPr lang="en-CA" sz="2200" dirty="0"/>
              <a:t>— </a:t>
            </a:r>
            <a:r>
              <a:rPr lang="en-CA" sz="2200" b="1" dirty="0"/>
              <a:t>self-similar hierarchies</a:t>
            </a:r>
            <a:r>
              <a:rPr lang="en-CA" sz="2200" dirty="0"/>
              <a:t> (like trees).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sz="2400" dirty="0"/>
              <a:t>Polymorphism lets you </a:t>
            </a:r>
            <a:r>
              <a:rPr lang="en-CA" sz="2400" i="1" dirty="0"/>
              <a:t>treat all shapes the same</a:t>
            </a:r>
            <a:r>
              <a:rPr lang="en-CA" sz="2400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sz="2400" dirty="0"/>
              <a:t>Composite lets you </a:t>
            </a:r>
            <a:r>
              <a:rPr lang="en-CA" sz="2400" i="1" dirty="0"/>
              <a:t>treat groups of shapes the same as individual shapes</a:t>
            </a:r>
            <a:r>
              <a:rPr lang="en-CA" sz="2400" dirty="0"/>
              <a:t>.</a:t>
            </a:r>
          </a:p>
          <a:p>
            <a:endParaRPr lang="en-CA" sz="2200" dirty="0"/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017103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E8DC8-6068-F664-8AA4-A23C38459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Composite – Common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0A52BB-F494-A15E-2DBF-255443F4E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73" y="2327111"/>
            <a:ext cx="2663372" cy="14888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986136-0FF4-1D90-50C3-A71A938DD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16" y="3730173"/>
            <a:ext cx="2004731" cy="23753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ECF0BB-C5C0-AF6E-AC74-0807BEDB5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4501698"/>
            <a:ext cx="1790700" cy="187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9A64D6-7F18-DDFE-C6AB-EA097CB5F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1739221"/>
            <a:ext cx="6400800" cy="2514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A25D5B-5AB9-B4FD-450E-028DBBE90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7121" y="4038599"/>
            <a:ext cx="1779324" cy="23753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4EBE792-B17D-4374-0E27-41A39233C229}"/>
              </a:ext>
            </a:extLst>
          </p:cNvPr>
          <p:cNvSpPr txBox="1"/>
          <p:nvPr/>
        </p:nvSpPr>
        <p:spPr>
          <a:xfrm>
            <a:off x="210873" y="1955347"/>
            <a:ext cx="2663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>
                <a:solidFill>
                  <a:srgbClr val="0070C0"/>
                </a:solidFill>
              </a:rPr>
              <a:t>Grouping objects in PPT!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E13CC8-E84E-7F1B-D7D9-1CD9F36D1AA0}"/>
              </a:ext>
            </a:extLst>
          </p:cNvPr>
          <p:cNvSpPr txBox="1"/>
          <p:nvPr/>
        </p:nvSpPr>
        <p:spPr>
          <a:xfrm>
            <a:off x="3744686" y="1369889"/>
            <a:ext cx="84473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>
                <a:solidFill>
                  <a:srgbClr val="0070C0"/>
                </a:solidFill>
              </a:rPr>
              <a:t>Once grouped, we can treat the composite object the same as any other singular shape</a:t>
            </a:r>
            <a:endParaRPr lang="en-GB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28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E8DC8-6068-F664-8AA4-A23C38459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Composite – UML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E6814C-98E2-5CDD-F468-5D24D5A3E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1335314"/>
            <a:ext cx="7239000" cy="53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676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E8DC8-6068-F664-8AA4-A23C38459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Composite – In the context of Paint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E30F44-7630-D9C4-8EDF-2F4509869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456" y="4401336"/>
            <a:ext cx="5199743" cy="2105530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DECB911-2462-06D1-9D0F-DF08259DED80}"/>
              </a:ext>
            </a:extLst>
          </p:cNvPr>
          <p:cNvSpPr/>
          <p:nvPr/>
        </p:nvSpPr>
        <p:spPr>
          <a:xfrm>
            <a:off x="2525486" y="1378600"/>
            <a:ext cx="1556657" cy="9791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Shape (Leaf)</a:t>
            </a:r>
          </a:p>
          <a:p>
            <a:r>
              <a:rPr lang="en-GB" dirty="0">
                <a:solidFill>
                  <a:schemeClr val="tx1"/>
                </a:solidFill>
              </a:rPr>
              <a:t>+ draw()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8FFC141-E5C2-8A08-6234-7ED2F508FFEF}"/>
              </a:ext>
            </a:extLst>
          </p:cNvPr>
          <p:cNvSpPr/>
          <p:nvPr/>
        </p:nvSpPr>
        <p:spPr>
          <a:xfrm>
            <a:off x="838200" y="2840510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Circle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1373C71-3FB5-687B-A519-DC4E1613640F}"/>
              </a:ext>
            </a:extLst>
          </p:cNvPr>
          <p:cNvSpPr/>
          <p:nvPr/>
        </p:nvSpPr>
        <p:spPr>
          <a:xfrm>
            <a:off x="4459672" y="2840511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Rectangle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31A7EC7-4CAB-A040-2DD5-7B4BE33C29C7}"/>
              </a:ext>
            </a:extLst>
          </p:cNvPr>
          <p:cNvCxnSpPr>
            <a:cxnSpLocks/>
          </p:cNvCxnSpPr>
          <p:nvPr/>
        </p:nvCxnSpPr>
        <p:spPr>
          <a:xfrm>
            <a:off x="1510406" y="2628681"/>
            <a:ext cx="36239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98BFFA1-C71A-0C92-0C1D-46FE1FAB60C0}"/>
              </a:ext>
            </a:extLst>
          </p:cNvPr>
          <p:cNvCxnSpPr>
            <a:cxnSpLocks/>
            <a:stCxn id="6" idx="0"/>
          </p:cNvCxnSpPr>
          <p:nvPr/>
        </p:nvCxnSpPr>
        <p:spPr>
          <a:xfrm flipH="1" flipV="1">
            <a:off x="1510406" y="2628681"/>
            <a:ext cx="2464" cy="21182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E8745A-E08D-A576-C89C-F324C4BDF191}"/>
              </a:ext>
            </a:extLst>
          </p:cNvPr>
          <p:cNvCxnSpPr>
            <a:cxnSpLocks/>
          </p:cNvCxnSpPr>
          <p:nvPr/>
        </p:nvCxnSpPr>
        <p:spPr>
          <a:xfrm flipV="1">
            <a:off x="5134342" y="2624285"/>
            <a:ext cx="0" cy="2118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50C188-319B-F404-CB0E-E84B56E31DA1}"/>
              </a:ext>
            </a:extLst>
          </p:cNvPr>
          <p:cNvCxnSpPr>
            <a:cxnSpLocks/>
            <a:endCxn id="5" idx="2"/>
          </p:cNvCxnSpPr>
          <p:nvPr/>
        </p:nvCxnSpPr>
        <p:spPr>
          <a:xfrm flipV="1">
            <a:off x="3302160" y="2357746"/>
            <a:ext cx="1655" cy="270935"/>
          </a:xfrm>
          <a:prstGeom prst="line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0C9CC830-F3E1-F9DF-D9B3-025E84A44C3E}"/>
              </a:ext>
            </a:extLst>
          </p:cNvPr>
          <p:cNvSpPr/>
          <p:nvPr/>
        </p:nvSpPr>
        <p:spPr>
          <a:xfrm>
            <a:off x="2627164" y="2852233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Point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1CE4E4F-DCFB-8296-79B7-CC1D470445AF}"/>
              </a:ext>
            </a:extLst>
          </p:cNvPr>
          <p:cNvCxnSpPr>
            <a:cxnSpLocks/>
          </p:cNvCxnSpPr>
          <p:nvPr/>
        </p:nvCxnSpPr>
        <p:spPr>
          <a:xfrm flipV="1">
            <a:off x="3298444" y="2633056"/>
            <a:ext cx="0" cy="2118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740F9C0C-8A4F-4877-A11F-3E45D17BBC22}"/>
              </a:ext>
            </a:extLst>
          </p:cNvPr>
          <p:cNvSpPr/>
          <p:nvPr/>
        </p:nvSpPr>
        <p:spPr>
          <a:xfrm>
            <a:off x="8712604" y="1378600"/>
            <a:ext cx="2118682" cy="9791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&lt;&lt;Interface&gt;&gt;</a:t>
            </a:r>
          </a:p>
          <a:p>
            <a:pPr algn="ctr"/>
            <a:r>
              <a:rPr lang="en-GB" dirty="0">
                <a:solidFill>
                  <a:schemeClr val="tx1"/>
                </a:solidFill>
              </a:rPr>
              <a:t>Component</a:t>
            </a:r>
          </a:p>
          <a:p>
            <a:r>
              <a:rPr lang="en-GB" dirty="0">
                <a:solidFill>
                  <a:schemeClr val="tx1"/>
                </a:solidFill>
              </a:rPr>
              <a:t>+ draw()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68EE0D-DB53-2C57-30D1-B06C32807DCA}"/>
              </a:ext>
            </a:extLst>
          </p:cNvPr>
          <p:cNvCxnSpPr>
            <a:cxnSpLocks/>
            <a:stCxn id="5" idx="3"/>
            <a:endCxn id="15" idx="1"/>
          </p:cNvCxnSpPr>
          <p:nvPr/>
        </p:nvCxnSpPr>
        <p:spPr>
          <a:xfrm>
            <a:off x="4082143" y="1868173"/>
            <a:ext cx="4630461" cy="0"/>
          </a:xfrm>
          <a:prstGeom prst="line">
            <a:avLst/>
          </a:prstGeom>
          <a:ln w="19050">
            <a:solidFill>
              <a:schemeClr val="tx1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6913F7F-DD64-A44F-A669-D0920C148833}"/>
              </a:ext>
            </a:extLst>
          </p:cNvPr>
          <p:cNvSpPr/>
          <p:nvPr/>
        </p:nvSpPr>
        <p:spPr>
          <a:xfrm>
            <a:off x="8516374" y="2972636"/>
            <a:ext cx="2511141" cy="128956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Composite</a:t>
            </a:r>
          </a:p>
          <a:p>
            <a:r>
              <a:rPr lang="en-GB" dirty="0">
                <a:solidFill>
                  <a:schemeClr val="tx1"/>
                </a:solidFill>
              </a:rPr>
              <a:t>- components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+ </a:t>
            </a:r>
            <a:r>
              <a:rPr lang="en-GB" dirty="0" err="1">
                <a:solidFill>
                  <a:schemeClr val="tx1"/>
                </a:solidFill>
              </a:rPr>
              <a:t>addLeaf</a:t>
            </a:r>
            <a:r>
              <a:rPr lang="en-GB" dirty="0">
                <a:solidFill>
                  <a:schemeClr val="tx1"/>
                </a:solidFill>
              </a:rPr>
              <a:t>(Component)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4D839FF-3BF4-CB85-320C-7F88E1860C2E}"/>
              </a:ext>
            </a:extLst>
          </p:cNvPr>
          <p:cNvCxnSpPr>
            <a:cxnSpLocks/>
            <a:stCxn id="23" idx="0"/>
            <a:endCxn id="15" idx="2"/>
          </p:cNvCxnSpPr>
          <p:nvPr/>
        </p:nvCxnSpPr>
        <p:spPr>
          <a:xfrm flipV="1">
            <a:off x="9771945" y="2357746"/>
            <a:ext cx="0" cy="614890"/>
          </a:xfrm>
          <a:prstGeom prst="line">
            <a:avLst/>
          </a:prstGeom>
          <a:ln w="19050">
            <a:solidFill>
              <a:schemeClr val="tx1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BEEF21C4-1E53-051C-01AF-90F1C8B6B244}"/>
              </a:ext>
            </a:extLst>
          </p:cNvPr>
          <p:cNvSpPr/>
          <p:nvPr/>
        </p:nvSpPr>
        <p:spPr>
          <a:xfrm>
            <a:off x="7620244" y="4776284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Car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ACD9AB68-A4DD-370E-8BC1-6AD611A6309E}"/>
              </a:ext>
            </a:extLst>
          </p:cNvPr>
          <p:cNvSpPr/>
          <p:nvPr/>
        </p:nvSpPr>
        <p:spPr>
          <a:xfrm>
            <a:off x="10537616" y="4776283"/>
            <a:ext cx="1349339" cy="58848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Snowman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EDB0296-4F94-6457-652C-1F244719B05C}"/>
              </a:ext>
            </a:extLst>
          </p:cNvPr>
          <p:cNvCxnSpPr>
            <a:cxnSpLocks/>
          </p:cNvCxnSpPr>
          <p:nvPr/>
        </p:nvCxnSpPr>
        <p:spPr>
          <a:xfrm>
            <a:off x="8294914" y="4549068"/>
            <a:ext cx="29173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1196157-812C-F8BD-2467-1814E45FC317}"/>
              </a:ext>
            </a:extLst>
          </p:cNvPr>
          <p:cNvCxnSpPr>
            <a:cxnSpLocks/>
            <a:endCxn id="23" idx="2"/>
          </p:cNvCxnSpPr>
          <p:nvPr/>
        </p:nvCxnSpPr>
        <p:spPr>
          <a:xfrm flipH="1" flipV="1">
            <a:off x="9771945" y="4262205"/>
            <a:ext cx="7215" cy="286863"/>
          </a:xfrm>
          <a:prstGeom prst="line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42E132B-F8FE-98AA-77D3-763095C20CC8}"/>
              </a:ext>
            </a:extLst>
          </p:cNvPr>
          <p:cNvCxnSpPr>
            <a:cxnSpLocks/>
          </p:cNvCxnSpPr>
          <p:nvPr/>
        </p:nvCxnSpPr>
        <p:spPr>
          <a:xfrm flipV="1">
            <a:off x="8284100" y="4549068"/>
            <a:ext cx="0" cy="2272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083CFF0-E4F6-4CA5-CAA5-187463E7CD61}"/>
              </a:ext>
            </a:extLst>
          </p:cNvPr>
          <p:cNvCxnSpPr>
            <a:cxnSpLocks/>
          </p:cNvCxnSpPr>
          <p:nvPr/>
        </p:nvCxnSpPr>
        <p:spPr>
          <a:xfrm flipV="1">
            <a:off x="11212286" y="4553568"/>
            <a:ext cx="0" cy="2118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F82E538E-CFB7-EF59-2204-BF236103A6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4833" y="137910"/>
            <a:ext cx="21082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03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24452</TotalTime>
  <Words>1626</Words>
  <Application>Microsoft Macintosh PowerPoint</Application>
  <PresentationFormat>Widescreen</PresentationFormat>
  <Paragraphs>274</Paragraphs>
  <Slides>36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Cordia New</vt:lpstr>
      <vt:lpstr>Courier New</vt:lpstr>
      <vt:lpstr>Office Theme</vt:lpstr>
      <vt:lpstr>Topics overview</vt:lpstr>
      <vt:lpstr>Composite</vt:lpstr>
      <vt:lpstr>Composite vs Polymorphism</vt:lpstr>
      <vt:lpstr>Composite vs Polymorphism</vt:lpstr>
      <vt:lpstr>Composite vs Polymorphism</vt:lpstr>
      <vt:lpstr>Composite</vt:lpstr>
      <vt:lpstr>Composite – Common Example</vt:lpstr>
      <vt:lpstr>Composite – UML</vt:lpstr>
      <vt:lpstr>Composite – In the context of Paint</vt:lpstr>
      <vt:lpstr>Topics overview</vt:lpstr>
      <vt:lpstr>Builder</vt:lpstr>
      <vt:lpstr>Builder</vt:lpstr>
      <vt:lpstr>Builder</vt:lpstr>
      <vt:lpstr>Builder</vt:lpstr>
      <vt:lpstr>Builder</vt:lpstr>
      <vt:lpstr>Builder</vt:lpstr>
      <vt:lpstr>Builder - Example</vt:lpstr>
      <vt:lpstr>Builder - Example</vt:lpstr>
      <vt:lpstr>Topics overview</vt:lpstr>
      <vt:lpstr>Visitor</vt:lpstr>
      <vt:lpstr>Visitor</vt:lpstr>
      <vt:lpstr>Visitor - Example</vt:lpstr>
      <vt:lpstr>Visitor – Tree Example</vt:lpstr>
      <vt:lpstr>Topics overview</vt:lpstr>
      <vt:lpstr>Why spend so much time on Design Patterns?</vt:lpstr>
      <vt:lpstr>S.O.L.I.D.</vt:lpstr>
      <vt:lpstr>S: Single Responsibility Principle</vt:lpstr>
      <vt:lpstr>S: Single Responsibility Principle</vt:lpstr>
      <vt:lpstr>O: Open/Closed Principle</vt:lpstr>
      <vt:lpstr>O: Open/Closed Principle</vt:lpstr>
      <vt:lpstr>L: Liskov Substitution Principle</vt:lpstr>
      <vt:lpstr>L: Liskov Substitution Principle</vt:lpstr>
      <vt:lpstr>L: Liskov Substitution Principle</vt:lpstr>
      <vt:lpstr>I: Interface Segregation Principle</vt:lpstr>
      <vt:lpstr>I: Interface Segregation Principle</vt:lpstr>
      <vt:lpstr>D: Dependency Inversion Principle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Up in the first 10 mins</dc:title>
  <dc:creator>Marc De Benedetti</dc:creator>
  <cp:lastModifiedBy>Marc De Benedetti</cp:lastModifiedBy>
  <cp:revision>16</cp:revision>
  <dcterms:created xsi:type="dcterms:W3CDTF">2025-09-12T15:49:28Z</dcterms:created>
  <dcterms:modified xsi:type="dcterms:W3CDTF">2025-11-11T00:42:32Z</dcterms:modified>
</cp:coreProperties>
</file>