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7" r:id="rId2"/>
    <p:sldId id="267" r:id="rId3"/>
    <p:sldId id="271" r:id="rId4"/>
    <p:sldId id="287" r:id="rId5"/>
    <p:sldId id="272" r:id="rId6"/>
    <p:sldId id="288" r:id="rId7"/>
    <p:sldId id="289" r:id="rId8"/>
    <p:sldId id="290" r:id="rId9"/>
    <p:sldId id="291" r:id="rId10"/>
    <p:sldId id="292" r:id="rId11"/>
    <p:sldId id="293" r:id="rId12"/>
    <p:sldId id="298" r:id="rId13"/>
    <p:sldId id="294" r:id="rId14"/>
    <p:sldId id="295" r:id="rId15"/>
    <p:sldId id="296" r:id="rId16"/>
    <p:sldId id="29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7400"/>
    <a:srgbClr val="DC4633"/>
    <a:srgbClr val="BE2ABB"/>
    <a:srgbClr val="DDDDDD"/>
    <a:srgbClr val="F0CB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38"/>
    <p:restoredTop sz="94722"/>
  </p:normalViewPr>
  <p:slideViewPr>
    <p:cSldViewPr snapToGrid="0">
      <p:cViewPr varScale="1">
        <p:scale>
          <a:sx n="118" d="100"/>
          <a:sy n="118" d="100"/>
        </p:scale>
        <p:origin x="1128" y="2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241A5-8370-5744-94F7-BD6591B80649}" type="datetimeFigureOut">
              <a:rPr lang="en-GB" smtClean="0"/>
              <a:t>18/10/2025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09CCBC-B453-0D44-A913-4AC2DFAABB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015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9CCBC-B453-0D44-A913-4AC2DFAABBD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357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2BB24-482A-04C0-0E0D-400B2CD60B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3D2206-457D-F8C3-66FF-91765AC6AF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3A8352-5D1A-CA68-97C5-3C269397E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3A42-D098-3A42-967C-7E956F1617EF}" type="datetimeFigureOut">
              <a:rPr lang="en-GB" smtClean="0"/>
              <a:t>18/10/2025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9CB87F-C1A2-E3FC-12C2-388A43B40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5E511E-80F4-B6C4-894C-154ABEDF7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2F3D-B5AA-0448-8661-15262F0F72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57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98A6D-20BA-1EA2-24C7-21E0F7F42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D12434-A27F-2181-EC76-DB5DA609D0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3C7441-699E-72BB-5E0E-C323BD7A4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3A42-D098-3A42-967C-7E956F1617EF}" type="datetimeFigureOut">
              <a:rPr lang="en-GB" smtClean="0"/>
              <a:t>18/10/2025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03F43-A4EE-6494-ED43-E584B64F0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375F7B-19B5-D0EA-2D68-6315B6050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2F3D-B5AA-0448-8661-15262F0F72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089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C45E9FF-0F1E-3D10-1AB5-D49BEE31B1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FC3FAF-6925-2EC0-5231-A982CE11CC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183C1C-C8A8-715D-7A5E-16CA907DE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3A42-D098-3A42-967C-7E956F1617EF}" type="datetimeFigureOut">
              <a:rPr lang="en-GB" smtClean="0"/>
              <a:t>18/10/2025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C40E69-BB7C-8154-5308-C49715891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502C4-C2DC-5A44-0834-83AF07F6B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2F3D-B5AA-0448-8661-15262F0F72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614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A87748-13F9-1A93-6169-1DF9E8E08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5F4BB7-A171-BE5C-C857-D296939A0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C1DFAF-02D6-C44A-7099-B4303A434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3A42-D098-3A42-967C-7E956F1617EF}" type="datetimeFigureOut">
              <a:rPr lang="en-GB" smtClean="0"/>
              <a:t>18/10/2025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D9A3B-B246-E470-F101-2F39AC7F2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53D011-9514-764C-9EA7-4FD2AA493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2F3D-B5AA-0448-8661-15262F0F72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686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B40EDC-B46C-CCC0-1CFA-6E6504BF4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18B304-D687-C33B-D2EA-0FEC1915DC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7DAD77-4FFC-9E2D-4932-37B82AC3C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3A42-D098-3A42-967C-7E956F1617EF}" type="datetimeFigureOut">
              <a:rPr lang="en-GB" smtClean="0"/>
              <a:t>18/10/2025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D270F3-3885-561A-3144-C4E824D74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17B78-5284-64C3-4FB5-52D6CA89E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2F3D-B5AA-0448-8661-15262F0F72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899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99608-7970-47FA-118F-4EEEA1CDF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0D49D9-D40D-8E8B-398E-C6B1CFA392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F42696-8164-2B0D-903B-0AAB914641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F89644-70AF-8A51-627C-2F827960A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3A42-D098-3A42-967C-7E956F1617EF}" type="datetimeFigureOut">
              <a:rPr lang="en-GB" smtClean="0"/>
              <a:t>18/10/2025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CDAFDA-4388-DE0F-C9C1-E4662CFAB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2453C1-D0AA-DDA2-5253-494859A6B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2F3D-B5AA-0448-8661-15262F0F72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975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6124BD-1102-9A9C-68DA-793AA86AA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4F4A79-64FE-C98B-F724-8C717A4D0B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A7E291-8654-1E51-B8E9-2AADC9AE0A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8AB540-11B5-ED06-4779-C1B29D688E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7D6A4D-9099-9AAF-6769-570ED42FD6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417B73-48BF-FA77-6ABA-4F07D383D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3A42-D098-3A42-967C-7E956F1617EF}" type="datetimeFigureOut">
              <a:rPr lang="en-GB" smtClean="0"/>
              <a:t>18/10/2025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E261A6B-3B77-8CB5-C0F7-E19DB5810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7FCD96-6284-1B35-EEED-B2E807C41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2F3D-B5AA-0448-8661-15262F0F72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972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B46DBE-01ED-9F90-9775-E32CD01C5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DF4953-C8B5-19D0-545F-98D84BF9B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3A42-D098-3A42-967C-7E956F1617EF}" type="datetimeFigureOut">
              <a:rPr lang="en-GB" smtClean="0"/>
              <a:t>18/10/2025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B762C5-1BC5-2AD2-CF61-7F3C0A74F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E40BC3-F425-CA1D-AAF7-277E959BE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2F3D-B5AA-0448-8661-15262F0F72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026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033D86-BE00-3AFD-21BD-0DCF6D265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3A42-D098-3A42-967C-7E956F1617EF}" type="datetimeFigureOut">
              <a:rPr lang="en-GB" smtClean="0"/>
              <a:t>18/10/2025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A12E57-378C-B574-EE3A-DF2DC7951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211928-C5C3-60AD-65D5-61BCC19CB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2F3D-B5AA-0448-8661-15262F0F72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631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1ACB7-8662-9083-6F8A-B28819D7B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A09AB-5B76-4449-8296-D195D56827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EB81DB-0044-4369-5C73-38A76B90E9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743EE1-45F7-B46C-EEC0-8A2DA1B00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3A42-D098-3A42-967C-7E956F1617EF}" type="datetimeFigureOut">
              <a:rPr lang="en-GB" smtClean="0"/>
              <a:t>18/10/2025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617748-D207-290F-9545-902506063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B52E77-5A73-1F34-1EA9-512590CF3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2F3D-B5AA-0448-8661-15262F0F72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814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0315E-02C3-5FC8-46E2-960633076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327487-0628-D6EE-F2B9-5995F0AE27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8A4D5C-B960-53AB-71E1-AEE2C3A37C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37D9C-0744-196D-AB0D-CA2ED38FD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3A42-D098-3A42-967C-7E956F1617EF}" type="datetimeFigureOut">
              <a:rPr lang="en-GB" smtClean="0"/>
              <a:t>18/10/2025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E981D1-A532-8FB5-2DBF-541B89BEB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04EDC9-744F-6D24-D5D9-672FC7CE6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22F3D-B5AA-0448-8661-15262F0F72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526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58C138C-E636-0238-80D7-B5F96A1B7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54FAF5-60DD-02A6-217F-8B19A80907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9B793-39E4-7C51-632E-03E410FE7C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73A42-D098-3A42-967C-7E956F1617EF}" type="datetimeFigureOut">
              <a:rPr lang="en-GB" smtClean="0"/>
              <a:t>18/10/2025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4DE5E7-AE80-2798-6214-539DB50AAC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84C6F5-DB27-88CA-46F8-946573393C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22F3D-B5AA-0448-8661-15262F0F72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50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F9399-0B2E-86B3-003F-F08109A1B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1FE89A-3B8C-4BD2-9460-8D19B5C836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Announcements</a:t>
            </a:r>
          </a:p>
          <a:p>
            <a:pPr lvl="1"/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A2 is posted and groups are made</a:t>
            </a:r>
          </a:p>
          <a:p>
            <a:pPr lvl="1"/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midterm is this Saturday! See course website for details</a:t>
            </a:r>
          </a:p>
          <a:p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Review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Notion of a design pattern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High-level review of MVC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New material</a:t>
            </a:r>
          </a:p>
          <a:p>
            <a:pPr lvl="1"/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Factory Design Pattern</a:t>
            </a:r>
          </a:p>
          <a:p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Next week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Iterator</a:t>
            </a:r>
            <a:endParaRPr lang="en-GB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Singleton</a:t>
            </a:r>
          </a:p>
          <a:p>
            <a:pPr lvl="1"/>
            <a:endParaRPr lang="en-CA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215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28011-8850-D56F-C1FC-EFB337A22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Product Interface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B5606BA-E9CB-7E02-6DD3-B08A4F5B3D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lang="en-GB" dirty="0"/>
              <a:t>Serves as a pattern to ensure all different types of products behave in a desirable way</a:t>
            </a:r>
          </a:p>
          <a:p>
            <a:endParaRPr lang="en-GB" dirty="0"/>
          </a:p>
          <a:p>
            <a:r>
              <a:rPr lang="en-GB" dirty="0"/>
              <a:t>In the cases of Balloon…we just add all the same methods we had in the Balloon class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052C3AC-D745-6A52-085E-A0E9B80AE8DE}"/>
              </a:ext>
            </a:extLst>
          </p:cNvPr>
          <p:cNvGrpSpPr/>
          <p:nvPr/>
        </p:nvGrpSpPr>
        <p:grpSpPr>
          <a:xfrm>
            <a:off x="4428161" y="3852809"/>
            <a:ext cx="7352016" cy="2775003"/>
            <a:chOff x="4233809" y="3653937"/>
            <a:chExt cx="7772400" cy="297387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6531507-E66F-8CCC-940F-24D12E2D26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33809" y="3653937"/>
              <a:ext cx="7772400" cy="2973875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9CD372B-AFCD-05B5-B32F-84C141C0E3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44052" y="4493174"/>
              <a:ext cx="1830797" cy="47638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091105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28011-8850-D56F-C1FC-EFB337A22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Product(s)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B5606BA-E9CB-7E02-6DD3-B08A4F5B3D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lang="en-GB" sz="2500" dirty="0"/>
              <a:t>To be concrete products!</a:t>
            </a:r>
          </a:p>
          <a:p>
            <a:endParaRPr lang="en-GB" sz="2500" dirty="0"/>
          </a:p>
          <a:p>
            <a:endParaRPr lang="en-GB" sz="2500" dirty="0"/>
          </a:p>
          <a:p>
            <a:r>
              <a:rPr lang="en-GB" sz="2500" dirty="0"/>
              <a:t>Add any required attributes</a:t>
            </a:r>
            <a:br>
              <a:rPr lang="en-GB" sz="2500" dirty="0"/>
            </a:br>
            <a:r>
              <a:rPr lang="en-GB" sz="2500" dirty="0"/>
              <a:t>(taking inspiration from the</a:t>
            </a:r>
            <a:br>
              <a:rPr lang="en-GB" sz="2500" dirty="0"/>
            </a:br>
            <a:r>
              <a:rPr lang="en-GB" sz="2500" dirty="0"/>
              <a:t>original Balloon class)</a:t>
            </a:r>
          </a:p>
          <a:p>
            <a:endParaRPr lang="en-GB" sz="2500" dirty="0"/>
          </a:p>
          <a:p>
            <a:r>
              <a:rPr lang="en-GB" sz="2500" dirty="0"/>
              <a:t>And implement the methods!</a:t>
            </a:r>
          </a:p>
          <a:p>
            <a:endParaRPr lang="en-GB" sz="2500" dirty="0"/>
          </a:p>
          <a:p>
            <a:endParaRPr lang="en-GB" sz="2500" dirty="0"/>
          </a:p>
          <a:p>
            <a:endParaRPr lang="en-GB" sz="25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DFA758B-D1C5-30FC-85BB-B6CE4CD6A6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1009" y="1198928"/>
            <a:ext cx="6822184" cy="5293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8882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28011-8850-D56F-C1FC-EFB337A22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Let’s take a look live in IntelliJ!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D1384F6-1A9D-99FC-6289-66E8E2780D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Review the Factory design pattern with the existing Balloons</a:t>
            </a:r>
          </a:p>
          <a:p>
            <a:r>
              <a:rPr lang="en-GB" dirty="0"/>
              <a:t>Let’s see if we can create a new colour of Balloon</a:t>
            </a:r>
          </a:p>
          <a:p>
            <a:pPr lvl="1"/>
            <a:r>
              <a:rPr lang="en-GB" dirty="0"/>
              <a:t>Yellow</a:t>
            </a:r>
          </a:p>
          <a:p>
            <a:pPr lvl="1"/>
            <a:r>
              <a:rPr lang="en-GB" dirty="0"/>
              <a:t>Purple</a:t>
            </a:r>
          </a:p>
          <a:p>
            <a:r>
              <a:rPr lang="en-GB" dirty="0"/>
              <a:t>Strength of this design pattern – just create another product class</a:t>
            </a:r>
          </a:p>
          <a:p>
            <a:r>
              <a:rPr lang="en-GB" dirty="0"/>
              <a:t>Weakness: We still have to make edits to the code pipeline</a:t>
            </a:r>
          </a:p>
        </p:txBody>
      </p:sp>
    </p:spTree>
    <p:extLst>
      <p:ext uri="{BB962C8B-B14F-4D97-AF65-F5344CB8AC3E}">
        <p14:creationId xmlns:p14="http://schemas.microsoft.com/office/powerpoint/2010/main" val="1621793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28011-8850-D56F-C1FC-EFB337A22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Strengths</a:t>
            </a:r>
            <a:r>
              <a:rPr lang="en-GB" dirty="0"/>
              <a:t> of Factory Design Pattern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3B8876E-9105-63F7-EAF4-7DDA8E934137}"/>
              </a:ext>
            </a:extLst>
          </p:cNvPr>
          <p:cNvGrpSpPr/>
          <p:nvPr/>
        </p:nvGrpSpPr>
        <p:grpSpPr>
          <a:xfrm>
            <a:off x="8835777" y="5085708"/>
            <a:ext cx="2928134" cy="1263721"/>
            <a:chOff x="7479587" y="4952144"/>
            <a:chExt cx="2928134" cy="1263721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C02AEC21-3B54-BB82-46A0-8BA295CBA0D6}"/>
                </a:ext>
              </a:extLst>
            </p:cNvPr>
            <p:cNvSpPr/>
            <p:nvPr/>
          </p:nvSpPr>
          <p:spPr>
            <a:xfrm>
              <a:off x="7479587" y="4952144"/>
              <a:ext cx="2928134" cy="1263721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D6F3783-EC12-DFBF-7AD9-AAE355113C7B}"/>
                </a:ext>
              </a:extLst>
            </p:cNvPr>
            <p:cNvSpPr txBox="1"/>
            <p:nvPr/>
          </p:nvSpPr>
          <p:spPr>
            <a:xfrm>
              <a:off x="7754420" y="5068938"/>
              <a:ext cx="237846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/>
                <a:t>BalloonFactory</a:t>
              </a:r>
              <a:endParaRPr lang="en-GB" dirty="0"/>
            </a:p>
            <a:p>
              <a:endParaRPr lang="en-GB" dirty="0"/>
            </a:p>
            <a:p>
              <a:r>
                <a:rPr lang="en-GB" dirty="0"/>
                <a:t>+ </a:t>
              </a:r>
              <a:r>
                <a:rPr lang="en-GB" dirty="0" err="1"/>
                <a:t>createBalloon</a:t>
              </a:r>
              <a:r>
                <a:rPr lang="en-GB" dirty="0"/>
                <a:t>(String)</a:t>
              </a:r>
            </a:p>
          </p:txBody>
        </p:sp>
      </p:grp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4D969F3-B0B0-60E1-BA63-CF8488256074}"/>
              </a:ext>
            </a:extLst>
          </p:cNvPr>
          <p:cNvCxnSpPr>
            <a:cxnSpLocks/>
            <a:endCxn id="14" idx="2"/>
          </p:cNvCxnSpPr>
          <p:nvPr/>
        </p:nvCxnSpPr>
        <p:spPr>
          <a:xfrm flipV="1">
            <a:off x="6990560" y="4426473"/>
            <a:ext cx="0" cy="931597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66EF1B9-4760-596E-67E7-F216E55E89E6}"/>
              </a:ext>
            </a:extLst>
          </p:cNvPr>
          <p:cNvGrpSpPr/>
          <p:nvPr/>
        </p:nvGrpSpPr>
        <p:grpSpPr>
          <a:xfrm>
            <a:off x="3571191" y="1924761"/>
            <a:ext cx="1799690" cy="816527"/>
            <a:chOff x="4138773" y="3991551"/>
            <a:chExt cx="1799690" cy="816527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5B731024-CB75-9133-B588-348407F8B00C}"/>
                </a:ext>
              </a:extLst>
            </p:cNvPr>
            <p:cNvSpPr/>
            <p:nvPr/>
          </p:nvSpPr>
          <p:spPr>
            <a:xfrm>
              <a:off x="4138773" y="3991551"/>
              <a:ext cx="1799690" cy="81652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E221C17-5DC8-3873-D19C-A9E6C2CD9FEE}"/>
                </a:ext>
              </a:extLst>
            </p:cNvPr>
            <p:cNvSpPr txBox="1"/>
            <p:nvPr/>
          </p:nvSpPr>
          <p:spPr>
            <a:xfrm>
              <a:off x="4189501" y="4083944"/>
              <a:ext cx="1698233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dirty="0"/>
                <a:t>&lt;&lt;interface&gt;&gt;</a:t>
              </a:r>
            </a:p>
            <a:p>
              <a:pPr algn="ctr"/>
              <a:r>
                <a:rPr lang="en-GB" dirty="0"/>
                <a:t>Balloon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727E25C-F01D-9794-364C-98D09A2B76E7}"/>
              </a:ext>
            </a:extLst>
          </p:cNvPr>
          <p:cNvGrpSpPr/>
          <p:nvPr/>
        </p:nvGrpSpPr>
        <p:grpSpPr>
          <a:xfrm>
            <a:off x="5978276" y="3556545"/>
            <a:ext cx="1996612" cy="869928"/>
            <a:chOff x="4811730" y="5175741"/>
            <a:chExt cx="1284270" cy="869928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9F4F42DD-788F-009A-2E3D-57CE6B580CFD}"/>
                </a:ext>
              </a:extLst>
            </p:cNvPr>
            <p:cNvSpPr/>
            <p:nvPr/>
          </p:nvSpPr>
          <p:spPr>
            <a:xfrm>
              <a:off x="4811730" y="5175741"/>
              <a:ext cx="1284270" cy="81652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10C8A37-8038-6907-CDB3-3D40CB1CD680}"/>
                </a:ext>
              </a:extLst>
            </p:cNvPr>
            <p:cNvSpPr txBox="1"/>
            <p:nvPr/>
          </p:nvSpPr>
          <p:spPr>
            <a:xfrm>
              <a:off x="4994097" y="5399338"/>
              <a:ext cx="937517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 err="1"/>
                <a:t>GreenBalloon</a:t>
              </a:r>
              <a:endParaRPr lang="en-GB" dirty="0"/>
            </a:p>
          </p:txBody>
        </p: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53C03A0-277E-29BB-904E-ABBC6C016354}"/>
              </a:ext>
            </a:extLst>
          </p:cNvPr>
          <p:cNvCxnSpPr>
            <a:cxnSpLocks/>
            <a:endCxn id="10" idx="2"/>
          </p:cNvCxnSpPr>
          <p:nvPr/>
        </p:nvCxnSpPr>
        <p:spPr>
          <a:xfrm flipV="1">
            <a:off x="4471036" y="2741288"/>
            <a:ext cx="0" cy="41409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8ADC7AE-7B0A-CAF3-B1CD-44402437572B}"/>
              </a:ext>
            </a:extLst>
          </p:cNvPr>
          <p:cNvGrpSpPr/>
          <p:nvPr/>
        </p:nvGrpSpPr>
        <p:grpSpPr>
          <a:xfrm>
            <a:off x="3458753" y="3561414"/>
            <a:ext cx="1996612" cy="816527"/>
            <a:chOff x="4811730" y="5175741"/>
            <a:chExt cx="1284270" cy="816527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247CEF3D-8BA5-E0E2-EBD4-63993E55C4B3}"/>
                </a:ext>
              </a:extLst>
            </p:cNvPr>
            <p:cNvSpPr/>
            <p:nvPr/>
          </p:nvSpPr>
          <p:spPr>
            <a:xfrm>
              <a:off x="4811730" y="5175741"/>
              <a:ext cx="1284270" cy="81652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A631B74-E61B-545D-A1EC-659944C50310}"/>
                </a:ext>
              </a:extLst>
            </p:cNvPr>
            <p:cNvSpPr txBox="1"/>
            <p:nvPr/>
          </p:nvSpPr>
          <p:spPr>
            <a:xfrm>
              <a:off x="4994097" y="5399338"/>
              <a:ext cx="93751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 err="1"/>
                <a:t>RedBalloon</a:t>
              </a:r>
              <a:endParaRPr lang="en-GB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9E7CB15-6AC4-2BBE-91D1-26F51065F678}"/>
              </a:ext>
            </a:extLst>
          </p:cNvPr>
          <p:cNvGrpSpPr/>
          <p:nvPr/>
        </p:nvGrpSpPr>
        <p:grpSpPr>
          <a:xfrm>
            <a:off x="939230" y="3583245"/>
            <a:ext cx="1996612" cy="816527"/>
            <a:chOff x="4811730" y="5175741"/>
            <a:chExt cx="1284270" cy="816527"/>
          </a:xfrm>
        </p:grpSpPr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9BAC0941-E96C-A9AC-2FCF-09FCA9FAAF4E}"/>
                </a:ext>
              </a:extLst>
            </p:cNvPr>
            <p:cNvSpPr/>
            <p:nvPr/>
          </p:nvSpPr>
          <p:spPr>
            <a:xfrm>
              <a:off x="4811730" y="5175741"/>
              <a:ext cx="1284270" cy="81652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64E5576-04DF-8AA7-E8D7-5C0166B3BB43}"/>
                </a:ext>
              </a:extLst>
            </p:cNvPr>
            <p:cNvSpPr txBox="1"/>
            <p:nvPr/>
          </p:nvSpPr>
          <p:spPr>
            <a:xfrm>
              <a:off x="4994097" y="5399338"/>
              <a:ext cx="93751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 err="1"/>
                <a:t>BlueBalloon</a:t>
              </a:r>
              <a:endParaRPr lang="en-GB" dirty="0"/>
            </a:p>
          </p:txBody>
        </p: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CD8071F-8F71-2E4D-76EF-859482CF5475}"/>
              </a:ext>
            </a:extLst>
          </p:cNvPr>
          <p:cNvCxnSpPr>
            <a:cxnSpLocks/>
            <a:stCxn id="21" idx="0"/>
          </p:cNvCxnSpPr>
          <p:nvPr/>
        </p:nvCxnSpPr>
        <p:spPr>
          <a:xfrm flipV="1">
            <a:off x="1937536" y="3174715"/>
            <a:ext cx="0" cy="40853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5B8E287-1C07-3A69-8F51-69A1824EFDC2}"/>
              </a:ext>
            </a:extLst>
          </p:cNvPr>
          <p:cNvCxnSpPr>
            <a:cxnSpLocks/>
          </p:cNvCxnSpPr>
          <p:nvPr/>
        </p:nvCxnSpPr>
        <p:spPr>
          <a:xfrm flipV="1">
            <a:off x="4471036" y="3155384"/>
            <a:ext cx="0" cy="40853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17124C4-19F2-C0A3-709B-A5202A036C9B}"/>
              </a:ext>
            </a:extLst>
          </p:cNvPr>
          <p:cNvCxnSpPr>
            <a:cxnSpLocks/>
          </p:cNvCxnSpPr>
          <p:nvPr/>
        </p:nvCxnSpPr>
        <p:spPr>
          <a:xfrm flipV="1">
            <a:off x="7037863" y="3148015"/>
            <a:ext cx="0" cy="40853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405011A-90C1-9154-C8BC-C1C80AB31FA7}"/>
              </a:ext>
            </a:extLst>
          </p:cNvPr>
          <p:cNvCxnSpPr>
            <a:cxnSpLocks/>
          </p:cNvCxnSpPr>
          <p:nvPr/>
        </p:nvCxnSpPr>
        <p:spPr>
          <a:xfrm flipV="1">
            <a:off x="1937536" y="3148015"/>
            <a:ext cx="5100327" cy="2670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F02ED4C-CF6D-C864-E73B-08BFAB6270AC}"/>
              </a:ext>
            </a:extLst>
          </p:cNvPr>
          <p:cNvCxnSpPr>
            <a:cxnSpLocks/>
            <a:endCxn id="11" idx="2"/>
          </p:cNvCxnSpPr>
          <p:nvPr/>
        </p:nvCxnSpPr>
        <p:spPr>
          <a:xfrm flipV="1">
            <a:off x="4457059" y="4377941"/>
            <a:ext cx="0" cy="1339627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F1C65A0-FBD7-0D05-27EC-92CA03BCFB35}"/>
              </a:ext>
            </a:extLst>
          </p:cNvPr>
          <p:cNvCxnSpPr>
            <a:cxnSpLocks/>
            <a:endCxn id="21" idx="2"/>
          </p:cNvCxnSpPr>
          <p:nvPr/>
        </p:nvCxnSpPr>
        <p:spPr>
          <a:xfrm flipV="1">
            <a:off x="1923559" y="4399772"/>
            <a:ext cx="13977" cy="1733965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778A4696-E706-723D-63BC-74ED6658D44C}"/>
              </a:ext>
            </a:extLst>
          </p:cNvPr>
          <p:cNvCxnSpPr>
            <a:cxnSpLocks/>
          </p:cNvCxnSpPr>
          <p:nvPr/>
        </p:nvCxnSpPr>
        <p:spPr>
          <a:xfrm flipH="1">
            <a:off x="1923559" y="6125832"/>
            <a:ext cx="6912217" cy="7905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F4EABE9D-FC7A-A506-2522-827AD5121267}"/>
              </a:ext>
            </a:extLst>
          </p:cNvPr>
          <p:cNvCxnSpPr>
            <a:cxnSpLocks/>
          </p:cNvCxnSpPr>
          <p:nvPr/>
        </p:nvCxnSpPr>
        <p:spPr>
          <a:xfrm flipH="1">
            <a:off x="4457059" y="5719378"/>
            <a:ext cx="4392694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8286E0E-97CB-34D0-0D17-33AE242F3419}"/>
              </a:ext>
            </a:extLst>
          </p:cNvPr>
          <p:cNvCxnSpPr>
            <a:cxnSpLocks/>
          </p:cNvCxnSpPr>
          <p:nvPr/>
        </p:nvCxnSpPr>
        <p:spPr>
          <a:xfrm flipH="1">
            <a:off x="6990559" y="5358070"/>
            <a:ext cx="1859194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4D2F9A85-3D2C-A610-CE05-6DDEA200930E}"/>
              </a:ext>
            </a:extLst>
          </p:cNvPr>
          <p:cNvSpPr txBox="1"/>
          <p:nvPr/>
        </p:nvSpPr>
        <p:spPr>
          <a:xfrm>
            <a:off x="7228883" y="5150494"/>
            <a:ext cx="146947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&lt;&lt;create&gt;&gt;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6D8915D-E5EB-A9D8-4C0C-621DD2E98CCC}"/>
              </a:ext>
            </a:extLst>
          </p:cNvPr>
          <p:cNvSpPr txBox="1"/>
          <p:nvPr/>
        </p:nvSpPr>
        <p:spPr>
          <a:xfrm>
            <a:off x="5690697" y="5501264"/>
            <a:ext cx="146947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&lt;&lt;create&gt;&gt;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66404F4-118F-BDE0-C889-7AA8FAA0013A}"/>
              </a:ext>
            </a:extLst>
          </p:cNvPr>
          <p:cNvSpPr txBox="1"/>
          <p:nvPr/>
        </p:nvSpPr>
        <p:spPr>
          <a:xfrm>
            <a:off x="3182439" y="5892226"/>
            <a:ext cx="146947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&lt;&lt;create&gt;&gt;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2A95ED8-180D-189E-894E-DCE266E7004D}"/>
              </a:ext>
            </a:extLst>
          </p:cNvPr>
          <p:cNvGrpSpPr/>
          <p:nvPr/>
        </p:nvGrpSpPr>
        <p:grpSpPr>
          <a:xfrm>
            <a:off x="8257852" y="3084879"/>
            <a:ext cx="1996612" cy="816527"/>
            <a:chOff x="4811730" y="5175741"/>
            <a:chExt cx="1284270" cy="816527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07EF27D9-F657-DFD0-F87A-60DD85C968D2}"/>
                </a:ext>
              </a:extLst>
            </p:cNvPr>
            <p:cNvSpPr/>
            <p:nvPr/>
          </p:nvSpPr>
          <p:spPr>
            <a:xfrm>
              <a:off x="4811730" y="5175741"/>
              <a:ext cx="1284270" cy="816527"/>
            </a:xfrm>
            <a:prstGeom prst="roundRect">
              <a:avLst/>
            </a:prstGeom>
            <a:noFill/>
            <a:ln>
              <a:solidFill>
                <a:schemeClr val="accent3"/>
              </a:solidFill>
              <a:prstDash val="lg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3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EFE7998-F7E9-A958-C4C6-8F9EA3EED810}"/>
                </a:ext>
              </a:extLst>
            </p:cNvPr>
            <p:cNvSpPr txBox="1"/>
            <p:nvPr/>
          </p:nvSpPr>
          <p:spPr>
            <a:xfrm>
              <a:off x="4994097" y="5399338"/>
              <a:ext cx="992581" cy="369332"/>
            </a:xfrm>
            <a:prstGeom prst="rect">
              <a:avLst/>
            </a:prstGeom>
            <a:noFill/>
            <a:ln>
              <a:noFill/>
              <a:prstDash val="lgDash"/>
            </a:ln>
          </p:spPr>
          <p:txBody>
            <a:bodyPr wrap="square">
              <a:spAutoFit/>
            </a:bodyPr>
            <a:lstStyle/>
            <a:p>
              <a:r>
                <a:rPr lang="en-GB" dirty="0" err="1">
                  <a:solidFill>
                    <a:schemeClr val="accent3"/>
                  </a:solidFill>
                </a:rPr>
                <a:t>YellowBalloon</a:t>
              </a:r>
              <a:endParaRPr lang="en-GB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5D6269F-6084-A776-EDEC-C886077FD51C}"/>
              </a:ext>
            </a:extLst>
          </p:cNvPr>
          <p:cNvGrpSpPr/>
          <p:nvPr/>
        </p:nvGrpSpPr>
        <p:grpSpPr>
          <a:xfrm>
            <a:off x="9970944" y="4018209"/>
            <a:ext cx="1996612" cy="816527"/>
            <a:chOff x="4811730" y="5175741"/>
            <a:chExt cx="1284270" cy="816527"/>
          </a:xfrm>
        </p:grpSpPr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5072D4F7-A1AF-0A04-FD36-53567600175B}"/>
                </a:ext>
              </a:extLst>
            </p:cNvPr>
            <p:cNvSpPr/>
            <p:nvPr/>
          </p:nvSpPr>
          <p:spPr>
            <a:xfrm>
              <a:off x="4811730" y="5175741"/>
              <a:ext cx="1284270" cy="816527"/>
            </a:xfrm>
            <a:prstGeom prst="roundRect">
              <a:avLst/>
            </a:prstGeom>
            <a:noFill/>
            <a:ln>
              <a:solidFill>
                <a:schemeClr val="accent3"/>
              </a:solidFill>
              <a:prstDash val="lg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3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B4EFB09-1F4E-29B9-976F-05B33C14F4A0}"/>
                </a:ext>
              </a:extLst>
            </p:cNvPr>
            <p:cNvSpPr txBox="1"/>
            <p:nvPr/>
          </p:nvSpPr>
          <p:spPr>
            <a:xfrm>
              <a:off x="4994097" y="5399338"/>
              <a:ext cx="988727" cy="369332"/>
            </a:xfrm>
            <a:prstGeom prst="rect">
              <a:avLst/>
            </a:prstGeom>
            <a:noFill/>
            <a:ln>
              <a:noFill/>
              <a:prstDash val="lgDash"/>
            </a:ln>
          </p:spPr>
          <p:txBody>
            <a:bodyPr wrap="square">
              <a:spAutoFit/>
            </a:bodyPr>
            <a:lstStyle/>
            <a:p>
              <a:r>
                <a:rPr lang="en-GB" dirty="0" err="1">
                  <a:solidFill>
                    <a:schemeClr val="accent3"/>
                  </a:solidFill>
                </a:rPr>
                <a:t>PurpleBalloon</a:t>
              </a:r>
              <a:endParaRPr lang="en-GB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17BB1B6-CF18-B508-A9C5-6DBFE6DE14D8}"/>
              </a:ext>
            </a:extLst>
          </p:cNvPr>
          <p:cNvSpPr txBox="1"/>
          <p:nvPr/>
        </p:nvSpPr>
        <p:spPr>
          <a:xfrm>
            <a:off x="6424131" y="1903886"/>
            <a:ext cx="533978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200" dirty="0">
                <a:solidFill>
                  <a:srgbClr val="0070C0"/>
                </a:solidFill>
              </a:rPr>
              <a:t>Adding new types of products is limited to just creating new classes for those projects</a:t>
            </a:r>
          </a:p>
        </p:txBody>
      </p:sp>
    </p:spTree>
    <p:extLst>
      <p:ext uri="{BB962C8B-B14F-4D97-AF65-F5344CB8AC3E}">
        <p14:creationId xmlns:p14="http://schemas.microsoft.com/office/powerpoint/2010/main" val="5007458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28011-8850-D56F-C1FC-EFB337A22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Weaknesses</a:t>
            </a:r>
            <a:r>
              <a:rPr lang="en-GB" dirty="0"/>
              <a:t> of Factory Design Pattern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3B8876E-9105-63F7-EAF4-7DDA8E934137}"/>
              </a:ext>
            </a:extLst>
          </p:cNvPr>
          <p:cNvGrpSpPr/>
          <p:nvPr/>
        </p:nvGrpSpPr>
        <p:grpSpPr>
          <a:xfrm>
            <a:off x="8835777" y="5085708"/>
            <a:ext cx="2928134" cy="1263721"/>
            <a:chOff x="7479587" y="4952144"/>
            <a:chExt cx="2928134" cy="1263721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C02AEC21-3B54-BB82-46A0-8BA295CBA0D6}"/>
                </a:ext>
              </a:extLst>
            </p:cNvPr>
            <p:cNvSpPr/>
            <p:nvPr/>
          </p:nvSpPr>
          <p:spPr>
            <a:xfrm>
              <a:off x="7479587" y="4952144"/>
              <a:ext cx="2928134" cy="1263721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D6F3783-EC12-DFBF-7AD9-AAE355113C7B}"/>
                </a:ext>
              </a:extLst>
            </p:cNvPr>
            <p:cNvSpPr txBox="1"/>
            <p:nvPr/>
          </p:nvSpPr>
          <p:spPr>
            <a:xfrm>
              <a:off x="7754420" y="5068938"/>
              <a:ext cx="237846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/>
                <a:t>BalloonFactory</a:t>
              </a:r>
              <a:endParaRPr lang="en-GB" dirty="0"/>
            </a:p>
            <a:p>
              <a:endParaRPr lang="en-GB" dirty="0"/>
            </a:p>
            <a:p>
              <a:r>
                <a:rPr lang="en-GB" dirty="0"/>
                <a:t>+ </a:t>
              </a:r>
              <a:r>
                <a:rPr lang="en-GB" dirty="0" err="1"/>
                <a:t>createBalloon</a:t>
              </a:r>
              <a:r>
                <a:rPr lang="en-GB" dirty="0"/>
                <a:t>(String)</a:t>
              </a:r>
            </a:p>
          </p:txBody>
        </p:sp>
      </p:grp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4D969F3-B0B0-60E1-BA63-CF8488256074}"/>
              </a:ext>
            </a:extLst>
          </p:cNvPr>
          <p:cNvCxnSpPr>
            <a:cxnSpLocks/>
            <a:endCxn id="14" idx="2"/>
          </p:cNvCxnSpPr>
          <p:nvPr/>
        </p:nvCxnSpPr>
        <p:spPr>
          <a:xfrm flipV="1">
            <a:off x="6990560" y="4426473"/>
            <a:ext cx="0" cy="931597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66EF1B9-4760-596E-67E7-F216E55E89E6}"/>
              </a:ext>
            </a:extLst>
          </p:cNvPr>
          <p:cNvGrpSpPr/>
          <p:nvPr/>
        </p:nvGrpSpPr>
        <p:grpSpPr>
          <a:xfrm>
            <a:off x="3571191" y="1924761"/>
            <a:ext cx="1799690" cy="816527"/>
            <a:chOff x="4138773" y="3991551"/>
            <a:chExt cx="1799690" cy="816527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5B731024-CB75-9133-B588-348407F8B00C}"/>
                </a:ext>
              </a:extLst>
            </p:cNvPr>
            <p:cNvSpPr/>
            <p:nvPr/>
          </p:nvSpPr>
          <p:spPr>
            <a:xfrm>
              <a:off x="4138773" y="3991551"/>
              <a:ext cx="1799690" cy="81652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E221C17-5DC8-3873-D19C-A9E6C2CD9FEE}"/>
                </a:ext>
              </a:extLst>
            </p:cNvPr>
            <p:cNvSpPr txBox="1"/>
            <p:nvPr/>
          </p:nvSpPr>
          <p:spPr>
            <a:xfrm>
              <a:off x="4189501" y="4083944"/>
              <a:ext cx="1698233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dirty="0"/>
                <a:t>&lt;&lt;interface&gt;&gt;</a:t>
              </a:r>
            </a:p>
            <a:p>
              <a:pPr algn="ctr"/>
              <a:r>
                <a:rPr lang="en-GB" dirty="0"/>
                <a:t>Balloon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727E25C-F01D-9794-364C-98D09A2B76E7}"/>
              </a:ext>
            </a:extLst>
          </p:cNvPr>
          <p:cNvGrpSpPr/>
          <p:nvPr/>
        </p:nvGrpSpPr>
        <p:grpSpPr>
          <a:xfrm>
            <a:off x="5978276" y="3556545"/>
            <a:ext cx="1996612" cy="869928"/>
            <a:chOff x="4811730" y="5175741"/>
            <a:chExt cx="1284270" cy="869928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9F4F42DD-788F-009A-2E3D-57CE6B580CFD}"/>
                </a:ext>
              </a:extLst>
            </p:cNvPr>
            <p:cNvSpPr/>
            <p:nvPr/>
          </p:nvSpPr>
          <p:spPr>
            <a:xfrm>
              <a:off x="4811730" y="5175741"/>
              <a:ext cx="1284270" cy="81652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10C8A37-8038-6907-CDB3-3D40CB1CD680}"/>
                </a:ext>
              </a:extLst>
            </p:cNvPr>
            <p:cNvSpPr txBox="1"/>
            <p:nvPr/>
          </p:nvSpPr>
          <p:spPr>
            <a:xfrm>
              <a:off x="4994097" y="5399338"/>
              <a:ext cx="937517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 err="1"/>
                <a:t>GreenBalloon</a:t>
              </a:r>
              <a:endParaRPr lang="en-GB" dirty="0"/>
            </a:p>
          </p:txBody>
        </p: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53C03A0-277E-29BB-904E-ABBC6C016354}"/>
              </a:ext>
            </a:extLst>
          </p:cNvPr>
          <p:cNvCxnSpPr>
            <a:cxnSpLocks/>
            <a:endCxn id="10" idx="2"/>
          </p:cNvCxnSpPr>
          <p:nvPr/>
        </p:nvCxnSpPr>
        <p:spPr>
          <a:xfrm flipV="1">
            <a:off x="4471036" y="2741288"/>
            <a:ext cx="0" cy="41409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8ADC7AE-7B0A-CAF3-B1CD-44402437572B}"/>
              </a:ext>
            </a:extLst>
          </p:cNvPr>
          <p:cNvGrpSpPr/>
          <p:nvPr/>
        </p:nvGrpSpPr>
        <p:grpSpPr>
          <a:xfrm>
            <a:off x="3458753" y="3561414"/>
            <a:ext cx="1996612" cy="816527"/>
            <a:chOff x="4811730" y="5175741"/>
            <a:chExt cx="1284270" cy="816527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247CEF3D-8BA5-E0E2-EBD4-63993E55C4B3}"/>
                </a:ext>
              </a:extLst>
            </p:cNvPr>
            <p:cNvSpPr/>
            <p:nvPr/>
          </p:nvSpPr>
          <p:spPr>
            <a:xfrm>
              <a:off x="4811730" y="5175741"/>
              <a:ext cx="1284270" cy="81652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A631B74-E61B-545D-A1EC-659944C50310}"/>
                </a:ext>
              </a:extLst>
            </p:cNvPr>
            <p:cNvSpPr txBox="1"/>
            <p:nvPr/>
          </p:nvSpPr>
          <p:spPr>
            <a:xfrm>
              <a:off x="4994097" y="5399338"/>
              <a:ext cx="93751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 err="1"/>
                <a:t>RedBalloon</a:t>
              </a:r>
              <a:endParaRPr lang="en-GB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9E7CB15-6AC4-2BBE-91D1-26F51065F678}"/>
              </a:ext>
            </a:extLst>
          </p:cNvPr>
          <p:cNvGrpSpPr/>
          <p:nvPr/>
        </p:nvGrpSpPr>
        <p:grpSpPr>
          <a:xfrm>
            <a:off x="939230" y="3583245"/>
            <a:ext cx="1996612" cy="816527"/>
            <a:chOff x="4811730" y="5175741"/>
            <a:chExt cx="1284270" cy="816527"/>
          </a:xfrm>
        </p:grpSpPr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9BAC0941-E96C-A9AC-2FCF-09FCA9FAAF4E}"/>
                </a:ext>
              </a:extLst>
            </p:cNvPr>
            <p:cNvSpPr/>
            <p:nvPr/>
          </p:nvSpPr>
          <p:spPr>
            <a:xfrm>
              <a:off x="4811730" y="5175741"/>
              <a:ext cx="1284270" cy="81652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64E5576-04DF-8AA7-E8D7-5C0166B3BB43}"/>
                </a:ext>
              </a:extLst>
            </p:cNvPr>
            <p:cNvSpPr txBox="1"/>
            <p:nvPr/>
          </p:nvSpPr>
          <p:spPr>
            <a:xfrm>
              <a:off x="4994097" y="5399338"/>
              <a:ext cx="93751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 err="1"/>
                <a:t>BlueBalloon</a:t>
              </a:r>
              <a:endParaRPr lang="en-GB" dirty="0"/>
            </a:p>
          </p:txBody>
        </p: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CD8071F-8F71-2E4D-76EF-859482CF5475}"/>
              </a:ext>
            </a:extLst>
          </p:cNvPr>
          <p:cNvCxnSpPr>
            <a:cxnSpLocks/>
            <a:stCxn id="21" idx="0"/>
          </p:cNvCxnSpPr>
          <p:nvPr/>
        </p:nvCxnSpPr>
        <p:spPr>
          <a:xfrm flipV="1">
            <a:off x="1937536" y="3174715"/>
            <a:ext cx="0" cy="40853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5B8E287-1C07-3A69-8F51-69A1824EFDC2}"/>
              </a:ext>
            </a:extLst>
          </p:cNvPr>
          <p:cNvCxnSpPr>
            <a:cxnSpLocks/>
          </p:cNvCxnSpPr>
          <p:nvPr/>
        </p:nvCxnSpPr>
        <p:spPr>
          <a:xfrm flipV="1">
            <a:off x="4471036" y="3155384"/>
            <a:ext cx="0" cy="40853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17124C4-19F2-C0A3-709B-A5202A036C9B}"/>
              </a:ext>
            </a:extLst>
          </p:cNvPr>
          <p:cNvCxnSpPr>
            <a:cxnSpLocks/>
          </p:cNvCxnSpPr>
          <p:nvPr/>
        </p:nvCxnSpPr>
        <p:spPr>
          <a:xfrm flipV="1">
            <a:off x="7037863" y="3148015"/>
            <a:ext cx="0" cy="40853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405011A-90C1-9154-C8BC-C1C80AB31FA7}"/>
              </a:ext>
            </a:extLst>
          </p:cNvPr>
          <p:cNvCxnSpPr>
            <a:cxnSpLocks/>
          </p:cNvCxnSpPr>
          <p:nvPr/>
        </p:nvCxnSpPr>
        <p:spPr>
          <a:xfrm flipV="1">
            <a:off x="1937536" y="3148015"/>
            <a:ext cx="5100327" cy="2670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F02ED4C-CF6D-C864-E73B-08BFAB6270AC}"/>
              </a:ext>
            </a:extLst>
          </p:cNvPr>
          <p:cNvCxnSpPr>
            <a:cxnSpLocks/>
            <a:endCxn id="11" idx="2"/>
          </p:cNvCxnSpPr>
          <p:nvPr/>
        </p:nvCxnSpPr>
        <p:spPr>
          <a:xfrm flipV="1">
            <a:off x="4457059" y="4377941"/>
            <a:ext cx="0" cy="1339627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F1C65A0-FBD7-0D05-27EC-92CA03BCFB35}"/>
              </a:ext>
            </a:extLst>
          </p:cNvPr>
          <p:cNvCxnSpPr>
            <a:cxnSpLocks/>
            <a:endCxn id="21" idx="2"/>
          </p:cNvCxnSpPr>
          <p:nvPr/>
        </p:nvCxnSpPr>
        <p:spPr>
          <a:xfrm flipV="1">
            <a:off x="1923559" y="4399772"/>
            <a:ext cx="13977" cy="1733965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778A4696-E706-723D-63BC-74ED6658D44C}"/>
              </a:ext>
            </a:extLst>
          </p:cNvPr>
          <p:cNvCxnSpPr>
            <a:cxnSpLocks/>
          </p:cNvCxnSpPr>
          <p:nvPr/>
        </p:nvCxnSpPr>
        <p:spPr>
          <a:xfrm flipH="1">
            <a:off x="1923559" y="6125832"/>
            <a:ext cx="6912217" cy="7905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F4EABE9D-FC7A-A506-2522-827AD5121267}"/>
              </a:ext>
            </a:extLst>
          </p:cNvPr>
          <p:cNvCxnSpPr>
            <a:cxnSpLocks/>
          </p:cNvCxnSpPr>
          <p:nvPr/>
        </p:nvCxnSpPr>
        <p:spPr>
          <a:xfrm flipH="1">
            <a:off x="4457059" y="5719378"/>
            <a:ext cx="4392694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8286E0E-97CB-34D0-0D17-33AE242F3419}"/>
              </a:ext>
            </a:extLst>
          </p:cNvPr>
          <p:cNvCxnSpPr>
            <a:cxnSpLocks/>
          </p:cNvCxnSpPr>
          <p:nvPr/>
        </p:nvCxnSpPr>
        <p:spPr>
          <a:xfrm flipH="1">
            <a:off x="6990559" y="5358070"/>
            <a:ext cx="1859194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4D2F9A85-3D2C-A610-CE05-6DDEA200930E}"/>
              </a:ext>
            </a:extLst>
          </p:cNvPr>
          <p:cNvSpPr txBox="1"/>
          <p:nvPr/>
        </p:nvSpPr>
        <p:spPr>
          <a:xfrm>
            <a:off x="7228883" y="5150494"/>
            <a:ext cx="146947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&lt;&lt;create&gt;&gt;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6D8915D-E5EB-A9D8-4C0C-621DD2E98CCC}"/>
              </a:ext>
            </a:extLst>
          </p:cNvPr>
          <p:cNvSpPr txBox="1"/>
          <p:nvPr/>
        </p:nvSpPr>
        <p:spPr>
          <a:xfrm>
            <a:off x="5690697" y="5501264"/>
            <a:ext cx="146947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&lt;&lt;create&gt;&gt;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66404F4-118F-BDE0-C889-7AA8FAA0013A}"/>
              </a:ext>
            </a:extLst>
          </p:cNvPr>
          <p:cNvSpPr txBox="1"/>
          <p:nvPr/>
        </p:nvSpPr>
        <p:spPr>
          <a:xfrm>
            <a:off x="3182439" y="5892226"/>
            <a:ext cx="146947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&lt;&lt;create&gt;&gt;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2A95ED8-180D-189E-894E-DCE266E7004D}"/>
              </a:ext>
            </a:extLst>
          </p:cNvPr>
          <p:cNvGrpSpPr/>
          <p:nvPr/>
        </p:nvGrpSpPr>
        <p:grpSpPr>
          <a:xfrm>
            <a:off x="8257852" y="3084879"/>
            <a:ext cx="1996612" cy="816527"/>
            <a:chOff x="4811730" y="5175741"/>
            <a:chExt cx="1284270" cy="816527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07EF27D9-F657-DFD0-F87A-60DD85C968D2}"/>
                </a:ext>
              </a:extLst>
            </p:cNvPr>
            <p:cNvSpPr/>
            <p:nvPr/>
          </p:nvSpPr>
          <p:spPr>
            <a:xfrm>
              <a:off x="4811730" y="5175741"/>
              <a:ext cx="1284270" cy="816527"/>
            </a:xfrm>
            <a:prstGeom prst="roundRect">
              <a:avLst/>
            </a:prstGeom>
            <a:noFill/>
            <a:ln>
              <a:solidFill>
                <a:schemeClr val="accent3"/>
              </a:solidFill>
              <a:prstDash val="lg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3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EFE7998-F7E9-A958-C4C6-8F9EA3EED810}"/>
                </a:ext>
              </a:extLst>
            </p:cNvPr>
            <p:cNvSpPr txBox="1"/>
            <p:nvPr/>
          </p:nvSpPr>
          <p:spPr>
            <a:xfrm>
              <a:off x="4994097" y="5399338"/>
              <a:ext cx="992581" cy="369332"/>
            </a:xfrm>
            <a:prstGeom prst="rect">
              <a:avLst/>
            </a:prstGeom>
            <a:noFill/>
            <a:ln>
              <a:noFill/>
              <a:prstDash val="lgDash"/>
            </a:ln>
          </p:spPr>
          <p:txBody>
            <a:bodyPr wrap="square">
              <a:spAutoFit/>
            </a:bodyPr>
            <a:lstStyle/>
            <a:p>
              <a:r>
                <a:rPr lang="en-GB" dirty="0" err="1">
                  <a:solidFill>
                    <a:schemeClr val="accent3"/>
                  </a:solidFill>
                </a:rPr>
                <a:t>YellowBalloon</a:t>
              </a:r>
              <a:endParaRPr lang="en-GB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5D6269F-6084-A776-EDEC-C886077FD51C}"/>
              </a:ext>
            </a:extLst>
          </p:cNvPr>
          <p:cNvGrpSpPr/>
          <p:nvPr/>
        </p:nvGrpSpPr>
        <p:grpSpPr>
          <a:xfrm>
            <a:off x="9970944" y="4018209"/>
            <a:ext cx="1996612" cy="816527"/>
            <a:chOff x="4811730" y="5175741"/>
            <a:chExt cx="1284270" cy="816527"/>
          </a:xfrm>
        </p:grpSpPr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5072D4F7-A1AF-0A04-FD36-53567600175B}"/>
                </a:ext>
              </a:extLst>
            </p:cNvPr>
            <p:cNvSpPr/>
            <p:nvPr/>
          </p:nvSpPr>
          <p:spPr>
            <a:xfrm>
              <a:off x="4811730" y="5175741"/>
              <a:ext cx="1284270" cy="816527"/>
            </a:xfrm>
            <a:prstGeom prst="roundRect">
              <a:avLst/>
            </a:prstGeom>
            <a:noFill/>
            <a:ln>
              <a:solidFill>
                <a:schemeClr val="accent3"/>
              </a:solidFill>
              <a:prstDash val="lg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3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B4EFB09-1F4E-29B9-976F-05B33C14F4A0}"/>
                </a:ext>
              </a:extLst>
            </p:cNvPr>
            <p:cNvSpPr txBox="1"/>
            <p:nvPr/>
          </p:nvSpPr>
          <p:spPr>
            <a:xfrm>
              <a:off x="4994097" y="5399338"/>
              <a:ext cx="988727" cy="369332"/>
            </a:xfrm>
            <a:prstGeom prst="rect">
              <a:avLst/>
            </a:prstGeom>
            <a:noFill/>
            <a:ln>
              <a:noFill/>
              <a:prstDash val="lgDash"/>
            </a:ln>
          </p:spPr>
          <p:txBody>
            <a:bodyPr wrap="square">
              <a:spAutoFit/>
            </a:bodyPr>
            <a:lstStyle/>
            <a:p>
              <a:r>
                <a:rPr lang="en-GB" dirty="0" err="1">
                  <a:solidFill>
                    <a:schemeClr val="accent3"/>
                  </a:solidFill>
                </a:rPr>
                <a:t>PurpleBalloon</a:t>
              </a:r>
              <a:endParaRPr lang="en-GB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17BB1B6-CF18-B508-A9C5-6DBFE6DE14D8}"/>
              </a:ext>
            </a:extLst>
          </p:cNvPr>
          <p:cNvSpPr txBox="1"/>
          <p:nvPr/>
        </p:nvSpPr>
        <p:spPr>
          <a:xfrm>
            <a:off x="5537782" y="1903886"/>
            <a:ext cx="622613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200" dirty="0">
                <a:solidFill>
                  <a:srgbClr val="FF0000"/>
                </a:solidFill>
              </a:rPr>
              <a:t>But we still needed to manually edit code (in factory)  which is what we were trying to avoid!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AEBB084-41F1-620D-336D-CFFBF8F50C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029" y="3201415"/>
            <a:ext cx="6308208" cy="3105950"/>
          </a:xfrm>
          <a:prstGeom prst="rect">
            <a:avLst/>
          </a:prstGeom>
        </p:spPr>
      </p:pic>
      <p:sp>
        <p:nvSpPr>
          <p:cNvPr id="33" name="Left Brace 32">
            <a:extLst>
              <a:ext uri="{FF2B5EF4-FFF2-40B4-BE49-F238E27FC236}">
                <a16:creationId xmlns:a16="http://schemas.microsoft.com/office/drawing/2014/main" id="{BC9FB3C7-5786-CDB6-DD12-AAD1F22DD2C9}"/>
              </a:ext>
            </a:extLst>
          </p:cNvPr>
          <p:cNvSpPr/>
          <p:nvPr/>
        </p:nvSpPr>
        <p:spPr>
          <a:xfrm>
            <a:off x="237183" y="3608490"/>
            <a:ext cx="621838" cy="1529163"/>
          </a:xfrm>
          <a:prstGeom prst="leftBrace">
            <a:avLst>
              <a:gd name="adj1" fmla="val 36421"/>
              <a:gd name="adj2" fmla="val 5000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5004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28011-8850-D56F-C1FC-EFB337A22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Factory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Method</a:t>
            </a:r>
            <a:r>
              <a:rPr lang="en-GB" dirty="0"/>
              <a:t> Design Pattern (*extra info*)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CF33BFB-EB82-47DA-CA34-55057CE3B3B1}"/>
              </a:ext>
            </a:extLst>
          </p:cNvPr>
          <p:cNvGrpSpPr/>
          <p:nvPr/>
        </p:nvGrpSpPr>
        <p:grpSpPr>
          <a:xfrm>
            <a:off x="4304874" y="1582222"/>
            <a:ext cx="2928134" cy="1263721"/>
            <a:chOff x="7479587" y="4952144"/>
            <a:chExt cx="2928134" cy="1263721"/>
          </a:xfrm>
        </p:grpSpPr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169417BA-51B5-B1D9-00F4-A478C635E0FA}"/>
                </a:ext>
              </a:extLst>
            </p:cNvPr>
            <p:cNvSpPr/>
            <p:nvPr/>
          </p:nvSpPr>
          <p:spPr>
            <a:xfrm>
              <a:off x="7479587" y="4952144"/>
              <a:ext cx="2928134" cy="1263721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E15750E-29DD-1370-FDAE-1D6EEDF0E9B6}"/>
                </a:ext>
              </a:extLst>
            </p:cNvPr>
            <p:cNvSpPr txBox="1"/>
            <p:nvPr/>
          </p:nvSpPr>
          <p:spPr>
            <a:xfrm>
              <a:off x="7754420" y="5068938"/>
              <a:ext cx="237846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abstract </a:t>
              </a:r>
              <a:r>
                <a:rPr lang="en-GB" dirty="0" err="1"/>
                <a:t>BalloonFactory</a:t>
              </a:r>
              <a:r>
                <a:rPr lang="en-GB" dirty="0"/>
                <a:t> </a:t>
              </a:r>
            </a:p>
            <a:p>
              <a:endParaRPr lang="en-GB" dirty="0"/>
            </a:p>
            <a:p>
              <a:r>
                <a:rPr lang="en-GB" dirty="0"/>
                <a:t>+ </a:t>
              </a:r>
              <a:r>
                <a:rPr lang="en-GB" dirty="0" err="1"/>
                <a:t>createBalloon</a:t>
              </a:r>
              <a:r>
                <a:rPr lang="en-GB" dirty="0"/>
                <a:t>(String)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0B9F1AC-ECD0-CEE3-BA9C-D13FBDB8445F}"/>
              </a:ext>
            </a:extLst>
          </p:cNvPr>
          <p:cNvGrpSpPr/>
          <p:nvPr/>
        </p:nvGrpSpPr>
        <p:grpSpPr>
          <a:xfrm>
            <a:off x="1118173" y="3666165"/>
            <a:ext cx="2928134" cy="1263721"/>
            <a:chOff x="7479587" y="4952144"/>
            <a:chExt cx="2928134" cy="1263721"/>
          </a:xfrm>
        </p:grpSpPr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2E7EBB9F-852E-B0C6-1D3B-00DD5B59393C}"/>
                </a:ext>
              </a:extLst>
            </p:cNvPr>
            <p:cNvSpPr/>
            <p:nvPr/>
          </p:nvSpPr>
          <p:spPr>
            <a:xfrm>
              <a:off x="7479587" y="4952144"/>
              <a:ext cx="2928134" cy="1263721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C98B7DB-88A0-FFD0-7FDD-478868F4E134}"/>
                </a:ext>
              </a:extLst>
            </p:cNvPr>
            <p:cNvSpPr txBox="1"/>
            <p:nvPr/>
          </p:nvSpPr>
          <p:spPr>
            <a:xfrm>
              <a:off x="7754420" y="5068938"/>
              <a:ext cx="237846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/>
                <a:t>RedBalloonFactory</a:t>
              </a:r>
              <a:r>
                <a:rPr lang="en-GB" dirty="0"/>
                <a:t> </a:t>
              </a:r>
            </a:p>
            <a:p>
              <a:endParaRPr lang="en-GB" dirty="0"/>
            </a:p>
            <a:p>
              <a:r>
                <a:rPr lang="en-GB" dirty="0"/>
                <a:t>+ </a:t>
              </a:r>
              <a:r>
                <a:rPr lang="en-GB" dirty="0" err="1"/>
                <a:t>createBalloon</a:t>
              </a:r>
              <a:r>
                <a:rPr lang="en-GB" dirty="0"/>
                <a:t>(String)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6734695-A03B-B885-DB2B-EA779C5C1DE0}"/>
              </a:ext>
            </a:extLst>
          </p:cNvPr>
          <p:cNvGrpSpPr/>
          <p:nvPr/>
        </p:nvGrpSpPr>
        <p:grpSpPr>
          <a:xfrm>
            <a:off x="4476110" y="3666165"/>
            <a:ext cx="2928134" cy="1263721"/>
            <a:chOff x="7479587" y="4952144"/>
            <a:chExt cx="2928134" cy="1263721"/>
          </a:xfrm>
        </p:grpSpPr>
        <p:sp>
          <p:nvSpPr>
            <p:cNvPr id="40" name="Rounded Rectangle 39">
              <a:extLst>
                <a:ext uri="{FF2B5EF4-FFF2-40B4-BE49-F238E27FC236}">
                  <a16:creationId xmlns:a16="http://schemas.microsoft.com/office/drawing/2014/main" id="{17837143-2E2D-155A-FFEC-2023F0ACEEC5}"/>
                </a:ext>
              </a:extLst>
            </p:cNvPr>
            <p:cNvSpPr/>
            <p:nvPr/>
          </p:nvSpPr>
          <p:spPr>
            <a:xfrm>
              <a:off x="7479587" y="4952144"/>
              <a:ext cx="2928134" cy="1263721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07C773B-4FF8-ADAD-CD96-FFE0999CE8D4}"/>
                </a:ext>
              </a:extLst>
            </p:cNvPr>
            <p:cNvSpPr txBox="1"/>
            <p:nvPr/>
          </p:nvSpPr>
          <p:spPr>
            <a:xfrm>
              <a:off x="7754420" y="5068938"/>
              <a:ext cx="237846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/>
                <a:t>BlueBalloonFactory</a:t>
              </a:r>
              <a:r>
                <a:rPr lang="en-GB" dirty="0"/>
                <a:t> </a:t>
              </a:r>
            </a:p>
            <a:p>
              <a:endParaRPr lang="en-GB" dirty="0"/>
            </a:p>
            <a:p>
              <a:r>
                <a:rPr lang="en-GB" dirty="0"/>
                <a:t>+ </a:t>
              </a:r>
              <a:r>
                <a:rPr lang="en-GB" dirty="0" err="1"/>
                <a:t>createBalloon</a:t>
              </a:r>
              <a:r>
                <a:rPr lang="en-GB" dirty="0"/>
                <a:t>(String)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B44A3DD-DAD0-739B-DF9F-429621AFE2EF}"/>
              </a:ext>
            </a:extLst>
          </p:cNvPr>
          <p:cNvGrpSpPr/>
          <p:nvPr/>
        </p:nvGrpSpPr>
        <p:grpSpPr>
          <a:xfrm>
            <a:off x="7870860" y="3666165"/>
            <a:ext cx="2928134" cy="1263721"/>
            <a:chOff x="7479587" y="4952144"/>
            <a:chExt cx="2928134" cy="1263721"/>
          </a:xfrm>
        </p:grpSpPr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DC8A854B-67B6-D80F-209E-D6C3D0A58EE0}"/>
                </a:ext>
              </a:extLst>
            </p:cNvPr>
            <p:cNvSpPr/>
            <p:nvPr/>
          </p:nvSpPr>
          <p:spPr>
            <a:xfrm>
              <a:off x="7479587" y="4952144"/>
              <a:ext cx="2928134" cy="1263721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0A0E0AB-191E-B1D7-3F05-614F89AE3984}"/>
                </a:ext>
              </a:extLst>
            </p:cNvPr>
            <p:cNvSpPr txBox="1"/>
            <p:nvPr/>
          </p:nvSpPr>
          <p:spPr>
            <a:xfrm>
              <a:off x="7754420" y="5068938"/>
              <a:ext cx="237846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/>
                <a:t>GreenBalloonFactory</a:t>
              </a:r>
              <a:r>
                <a:rPr lang="en-GB" dirty="0"/>
                <a:t> </a:t>
              </a:r>
            </a:p>
            <a:p>
              <a:endParaRPr lang="en-GB" dirty="0"/>
            </a:p>
            <a:p>
              <a:r>
                <a:rPr lang="en-GB" dirty="0"/>
                <a:t>+ </a:t>
              </a:r>
              <a:r>
                <a:rPr lang="en-GB" dirty="0" err="1"/>
                <a:t>createBalloon</a:t>
              </a:r>
              <a:r>
                <a:rPr lang="en-GB" dirty="0"/>
                <a:t>(String)</a:t>
              </a:r>
            </a:p>
          </p:txBody>
        </p:sp>
      </p:grp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39CEEA7-D918-4BA9-907E-42557066E79D}"/>
              </a:ext>
            </a:extLst>
          </p:cNvPr>
          <p:cNvCxnSpPr>
            <a:cxnSpLocks/>
          </p:cNvCxnSpPr>
          <p:nvPr/>
        </p:nvCxnSpPr>
        <p:spPr>
          <a:xfrm flipV="1">
            <a:off x="5724483" y="2821261"/>
            <a:ext cx="0" cy="414096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01778EC4-BEE4-FB20-BE88-F5790E7540B4}"/>
              </a:ext>
            </a:extLst>
          </p:cNvPr>
          <p:cNvCxnSpPr>
            <a:cxnSpLocks/>
          </p:cNvCxnSpPr>
          <p:nvPr/>
        </p:nvCxnSpPr>
        <p:spPr>
          <a:xfrm flipV="1">
            <a:off x="3190983" y="3254688"/>
            <a:ext cx="0" cy="408530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9D710A56-92CC-A878-D453-4F243B9F30D6}"/>
              </a:ext>
            </a:extLst>
          </p:cNvPr>
          <p:cNvCxnSpPr>
            <a:cxnSpLocks/>
          </p:cNvCxnSpPr>
          <p:nvPr/>
        </p:nvCxnSpPr>
        <p:spPr>
          <a:xfrm flipV="1">
            <a:off x="5724483" y="3235357"/>
            <a:ext cx="0" cy="408530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855A5B4C-F21F-F494-3A50-52A32EEF5780}"/>
              </a:ext>
            </a:extLst>
          </p:cNvPr>
          <p:cNvCxnSpPr>
            <a:cxnSpLocks/>
          </p:cNvCxnSpPr>
          <p:nvPr/>
        </p:nvCxnSpPr>
        <p:spPr>
          <a:xfrm flipV="1">
            <a:off x="8291310" y="3227988"/>
            <a:ext cx="0" cy="408530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A8F58604-C2D7-4337-88FD-182D98CFC382}"/>
              </a:ext>
            </a:extLst>
          </p:cNvPr>
          <p:cNvCxnSpPr>
            <a:cxnSpLocks/>
          </p:cNvCxnSpPr>
          <p:nvPr/>
        </p:nvCxnSpPr>
        <p:spPr>
          <a:xfrm flipV="1">
            <a:off x="3190983" y="3227988"/>
            <a:ext cx="5100327" cy="26700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7BAC0CF3-5C6B-46DB-C9B0-FA1283033AA8}"/>
              </a:ext>
            </a:extLst>
          </p:cNvPr>
          <p:cNvSpPr txBox="1"/>
          <p:nvPr/>
        </p:nvSpPr>
        <p:spPr>
          <a:xfrm>
            <a:off x="732044" y="5723434"/>
            <a:ext cx="1089830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200" dirty="0">
                <a:solidFill>
                  <a:schemeClr val="accent6">
                    <a:lumMod val="75000"/>
                  </a:schemeClr>
                </a:solidFill>
              </a:rPr>
              <a:t>Create an abstract factory class, and then just make different Balloon factories for each type </a:t>
            </a:r>
            <a:r>
              <a:rPr lang="en-GB" sz="2200" dirty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</a:t>
            </a:r>
            <a:endParaRPr lang="en-GB" sz="2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5177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28011-8850-D56F-C1FC-EFB337A22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Factory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Method</a:t>
            </a:r>
            <a:r>
              <a:rPr lang="en-GB" dirty="0"/>
              <a:t> Design Pattern (*extra info*)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3B8876E-9105-63F7-EAF4-7DDA8E934137}"/>
              </a:ext>
            </a:extLst>
          </p:cNvPr>
          <p:cNvGrpSpPr/>
          <p:nvPr/>
        </p:nvGrpSpPr>
        <p:grpSpPr>
          <a:xfrm>
            <a:off x="8835776" y="3588105"/>
            <a:ext cx="2928134" cy="3169857"/>
            <a:chOff x="7479587" y="4952144"/>
            <a:chExt cx="2928134" cy="1263721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C02AEC21-3B54-BB82-46A0-8BA295CBA0D6}"/>
                </a:ext>
              </a:extLst>
            </p:cNvPr>
            <p:cNvSpPr/>
            <p:nvPr/>
          </p:nvSpPr>
          <p:spPr>
            <a:xfrm>
              <a:off x="7479587" y="4952144"/>
              <a:ext cx="2928134" cy="1263721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D6F3783-EC12-DFBF-7AD9-AAE355113C7B}"/>
                </a:ext>
              </a:extLst>
            </p:cNvPr>
            <p:cNvSpPr txBox="1"/>
            <p:nvPr/>
          </p:nvSpPr>
          <p:spPr>
            <a:xfrm>
              <a:off x="7735152" y="5028703"/>
              <a:ext cx="1665419" cy="25767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 err="1"/>
                <a:t>GreenBalloonFactory</a:t>
              </a:r>
              <a:endParaRPr lang="en-GB" sz="1200" dirty="0"/>
            </a:p>
            <a:p>
              <a:endParaRPr lang="en-GB" sz="1200" dirty="0"/>
            </a:p>
            <a:p>
              <a:r>
                <a:rPr lang="en-GB" sz="1200" dirty="0"/>
                <a:t>+ </a:t>
              </a:r>
              <a:r>
                <a:rPr lang="en-GB" sz="1200" dirty="0" err="1"/>
                <a:t>createBalloon</a:t>
              </a:r>
              <a:r>
                <a:rPr lang="en-GB" sz="1200" dirty="0"/>
                <a:t>(String)</a:t>
              </a:r>
            </a:p>
          </p:txBody>
        </p:sp>
      </p:grp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4D969F3-B0B0-60E1-BA63-CF8488256074}"/>
              </a:ext>
            </a:extLst>
          </p:cNvPr>
          <p:cNvCxnSpPr>
            <a:cxnSpLocks/>
            <a:endCxn id="14" idx="2"/>
          </p:cNvCxnSpPr>
          <p:nvPr/>
        </p:nvCxnSpPr>
        <p:spPr>
          <a:xfrm flipV="1">
            <a:off x="6990560" y="4426473"/>
            <a:ext cx="0" cy="931597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66EF1B9-4760-596E-67E7-F216E55E89E6}"/>
              </a:ext>
            </a:extLst>
          </p:cNvPr>
          <p:cNvGrpSpPr/>
          <p:nvPr/>
        </p:nvGrpSpPr>
        <p:grpSpPr>
          <a:xfrm>
            <a:off x="3571191" y="1924761"/>
            <a:ext cx="1799690" cy="816527"/>
            <a:chOff x="4138773" y="3991551"/>
            <a:chExt cx="1799690" cy="816527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5B731024-CB75-9133-B588-348407F8B00C}"/>
                </a:ext>
              </a:extLst>
            </p:cNvPr>
            <p:cNvSpPr/>
            <p:nvPr/>
          </p:nvSpPr>
          <p:spPr>
            <a:xfrm>
              <a:off x="4138773" y="3991551"/>
              <a:ext cx="1799690" cy="81652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E221C17-5DC8-3873-D19C-A9E6C2CD9FEE}"/>
                </a:ext>
              </a:extLst>
            </p:cNvPr>
            <p:cNvSpPr txBox="1"/>
            <p:nvPr/>
          </p:nvSpPr>
          <p:spPr>
            <a:xfrm>
              <a:off x="4189501" y="4083944"/>
              <a:ext cx="1698233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dirty="0"/>
                <a:t>&lt;&lt;interface&gt;&gt;</a:t>
              </a:r>
            </a:p>
            <a:p>
              <a:pPr algn="ctr"/>
              <a:r>
                <a:rPr lang="en-GB" dirty="0"/>
                <a:t>Balloon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727E25C-F01D-9794-364C-98D09A2B76E7}"/>
              </a:ext>
            </a:extLst>
          </p:cNvPr>
          <p:cNvGrpSpPr/>
          <p:nvPr/>
        </p:nvGrpSpPr>
        <p:grpSpPr>
          <a:xfrm>
            <a:off x="5978276" y="3556545"/>
            <a:ext cx="1996612" cy="869928"/>
            <a:chOff x="4811730" y="5175741"/>
            <a:chExt cx="1284270" cy="869928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9F4F42DD-788F-009A-2E3D-57CE6B580CFD}"/>
                </a:ext>
              </a:extLst>
            </p:cNvPr>
            <p:cNvSpPr/>
            <p:nvPr/>
          </p:nvSpPr>
          <p:spPr>
            <a:xfrm>
              <a:off x="4811730" y="5175741"/>
              <a:ext cx="1284270" cy="81652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10C8A37-8038-6907-CDB3-3D40CB1CD680}"/>
                </a:ext>
              </a:extLst>
            </p:cNvPr>
            <p:cNvSpPr txBox="1"/>
            <p:nvPr/>
          </p:nvSpPr>
          <p:spPr>
            <a:xfrm>
              <a:off x="4994097" y="5399338"/>
              <a:ext cx="937517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 err="1"/>
                <a:t>GreenBalloon</a:t>
              </a:r>
              <a:endParaRPr lang="en-GB" dirty="0"/>
            </a:p>
          </p:txBody>
        </p: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53C03A0-277E-29BB-904E-ABBC6C016354}"/>
              </a:ext>
            </a:extLst>
          </p:cNvPr>
          <p:cNvCxnSpPr>
            <a:cxnSpLocks/>
            <a:endCxn id="10" idx="2"/>
          </p:cNvCxnSpPr>
          <p:nvPr/>
        </p:nvCxnSpPr>
        <p:spPr>
          <a:xfrm flipV="1">
            <a:off x="4471036" y="2741288"/>
            <a:ext cx="0" cy="41409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8ADC7AE-7B0A-CAF3-B1CD-44402437572B}"/>
              </a:ext>
            </a:extLst>
          </p:cNvPr>
          <p:cNvGrpSpPr/>
          <p:nvPr/>
        </p:nvGrpSpPr>
        <p:grpSpPr>
          <a:xfrm>
            <a:off x="3458753" y="3561414"/>
            <a:ext cx="1996612" cy="816527"/>
            <a:chOff x="4811730" y="5175741"/>
            <a:chExt cx="1284270" cy="816527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247CEF3D-8BA5-E0E2-EBD4-63993E55C4B3}"/>
                </a:ext>
              </a:extLst>
            </p:cNvPr>
            <p:cNvSpPr/>
            <p:nvPr/>
          </p:nvSpPr>
          <p:spPr>
            <a:xfrm>
              <a:off x="4811730" y="5175741"/>
              <a:ext cx="1284270" cy="81652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A631B74-E61B-545D-A1EC-659944C50310}"/>
                </a:ext>
              </a:extLst>
            </p:cNvPr>
            <p:cNvSpPr txBox="1"/>
            <p:nvPr/>
          </p:nvSpPr>
          <p:spPr>
            <a:xfrm>
              <a:off x="4994097" y="5399338"/>
              <a:ext cx="93751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 err="1"/>
                <a:t>RedBalloon</a:t>
              </a:r>
              <a:endParaRPr lang="en-GB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9E7CB15-6AC4-2BBE-91D1-26F51065F678}"/>
              </a:ext>
            </a:extLst>
          </p:cNvPr>
          <p:cNvGrpSpPr/>
          <p:nvPr/>
        </p:nvGrpSpPr>
        <p:grpSpPr>
          <a:xfrm>
            <a:off x="939230" y="3583245"/>
            <a:ext cx="1996612" cy="816527"/>
            <a:chOff x="4811730" y="5175741"/>
            <a:chExt cx="1284270" cy="816527"/>
          </a:xfrm>
        </p:grpSpPr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9BAC0941-E96C-A9AC-2FCF-09FCA9FAAF4E}"/>
                </a:ext>
              </a:extLst>
            </p:cNvPr>
            <p:cNvSpPr/>
            <p:nvPr/>
          </p:nvSpPr>
          <p:spPr>
            <a:xfrm>
              <a:off x="4811730" y="5175741"/>
              <a:ext cx="1284270" cy="81652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64E5576-04DF-8AA7-E8D7-5C0166B3BB43}"/>
                </a:ext>
              </a:extLst>
            </p:cNvPr>
            <p:cNvSpPr txBox="1"/>
            <p:nvPr/>
          </p:nvSpPr>
          <p:spPr>
            <a:xfrm>
              <a:off x="4994097" y="5399338"/>
              <a:ext cx="93751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 err="1"/>
                <a:t>BlueBalloon</a:t>
              </a:r>
              <a:endParaRPr lang="en-GB" dirty="0"/>
            </a:p>
          </p:txBody>
        </p: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CD8071F-8F71-2E4D-76EF-859482CF5475}"/>
              </a:ext>
            </a:extLst>
          </p:cNvPr>
          <p:cNvCxnSpPr>
            <a:cxnSpLocks/>
            <a:stCxn id="21" idx="0"/>
          </p:cNvCxnSpPr>
          <p:nvPr/>
        </p:nvCxnSpPr>
        <p:spPr>
          <a:xfrm flipV="1">
            <a:off x="1937536" y="3174715"/>
            <a:ext cx="0" cy="40853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5B8E287-1C07-3A69-8F51-69A1824EFDC2}"/>
              </a:ext>
            </a:extLst>
          </p:cNvPr>
          <p:cNvCxnSpPr>
            <a:cxnSpLocks/>
          </p:cNvCxnSpPr>
          <p:nvPr/>
        </p:nvCxnSpPr>
        <p:spPr>
          <a:xfrm flipV="1">
            <a:off x="4471036" y="3155384"/>
            <a:ext cx="0" cy="40853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17124C4-19F2-C0A3-709B-A5202A036C9B}"/>
              </a:ext>
            </a:extLst>
          </p:cNvPr>
          <p:cNvCxnSpPr>
            <a:cxnSpLocks/>
          </p:cNvCxnSpPr>
          <p:nvPr/>
        </p:nvCxnSpPr>
        <p:spPr>
          <a:xfrm flipV="1">
            <a:off x="7037863" y="3148015"/>
            <a:ext cx="0" cy="40853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405011A-90C1-9154-C8BC-C1C80AB31FA7}"/>
              </a:ext>
            </a:extLst>
          </p:cNvPr>
          <p:cNvCxnSpPr>
            <a:cxnSpLocks/>
          </p:cNvCxnSpPr>
          <p:nvPr/>
        </p:nvCxnSpPr>
        <p:spPr>
          <a:xfrm flipV="1">
            <a:off x="1937536" y="3148015"/>
            <a:ext cx="5100327" cy="2670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F02ED4C-CF6D-C864-E73B-08BFAB6270AC}"/>
              </a:ext>
            </a:extLst>
          </p:cNvPr>
          <p:cNvCxnSpPr>
            <a:cxnSpLocks/>
            <a:endCxn id="11" idx="2"/>
          </p:cNvCxnSpPr>
          <p:nvPr/>
        </p:nvCxnSpPr>
        <p:spPr>
          <a:xfrm flipV="1">
            <a:off x="4457059" y="4377941"/>
            <a:ext cx="0" cy="1339627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F1C65A0-FBD7-0D05-27EC-92CA03BCFB35}"/>
              </a:ext>
            </a:extLst>
          </p:cNvPr>
          <p:cNvCxnSpPr>
            <a:cxnSpLocks/>
            <a:endCxn id="21" idx="2"/>
          </p:cNvCxnSpPr>
          <p:nvPr/>
        </p:nvCxnSpPr>
        <p:spPr>
          <a:xfrm flipV="1">
            <a:off x="1923559" y="4399772"/>
            <a:ext cx="13977" cy="1733965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778A4696-E706-723D-63BC-74ED6658D44C}"/>
              </a:ext>
            </a:extLst>
          </p:cNvPr>
          <p:cNvCxnSpPr>
            <a:cxnSpLocks/>
          </p:cNvCxnSpPr>
          <p:nvPr/>
        </p:nvCxnSpPr>
        <p:spPr>
          <a:xfrm flipH="1">
            <a:off x="1923559" y="6125832"/>
            <a:ext cx="6912217" cy="7905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F4EABE9D-FC7A-A506-2522-827AD5121267}"/>
              </a:ext>
            </a:extLst>
          </p:cNvPr>
          <p:cNvCxnSpPr>
            <a:cxnSpLocks/>
          </p:cNvCxnSpPr>
          <p:nvPr/>
        </p:nvCxnSpPr>
        <p:spPr>
          <a:xfrm flipH="1">
            <a:off x="4457059" y="5719378"/>
            <a:ext cx="4392694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8286E0E-97CB-34D0-0D17-33AE242F3419}"/>
              </a:ext>
            </a:extLst>
          </p:cNvPr>
          <p:cNvCxnSpPr>
            <a:cxnSpLocks/>
          </p:cNvCxnSpPr>
          <p:nvPr/>
        </p:nvCxnSpPr>
        <p:spPr>
          <a:xfrm flipH="1">
            <a:off x="6990559" y="5358070"/>
            <a:ext cx="1859194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4D2F9A85-3D2C-A610-CE05-6DDEA200930E}"/>
              </a:ext>
            </a:extLst>
          </p:cNvPr>
          <p:cNvSpPr txBox="1"/>
          <p:nvPr/>
        </p:nvSpPr>
        <p:spPr>
          <a:xfrm>
            <a:off x="7228883" y="5150494"/>
            <a:ext cx="146947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&lt;&lt;create&gt;&gt;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6D8915D-E5EB-A9D8-4C0C-621DD2E98CCC}"/>
              </a:ext>
            </a:extLst>
          </p:cNvPr>
          <p:cNvSpPr txBox="1"/>
          <p:nvPr/>
        </p:nvSpPr>
        <p:spPr>
          <a:xfrm>
            <a:off x="5690697" y="5501264"/>
            <a:ext cx="146947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&lt;&lt;create&gt;&gt;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66404F4-118F-BDE0-C889-7AA8FAA0013A}"/>
              </a:ext>
            </a:extLst>
          </p:cNvPr>
          <p:cNvSpPr txBox="1"/>
          <p:nvPr/>
        </p:nvSpPr>
        <p:spPr>
          <a:xfrm>
            <a:off x="3182439" y="5892226"/>
            <a:ext cx="146947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&lt;&lt;create&gt;&gt;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6FB068-26B5-7C2F-776D-F922C8DF2C86}"/>
              </a:ext>
            </a:extLst>
          </p:cNvPr>
          <p:cNvSpPr txBox="1"/>
          <p:nvPr/>
        </p:nvSpPr>
        <p:spPr>
          <a:xfrm>
            <a:off x="9065230" y="3174983"/>
            <a:ext cx="2378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abstract </a:t>
            </a:r>
            <a:r>
              <a:rPr lang="en-GB" dirty="0" err="1"/>
              <a:t>BalloonFactory</a:t>
            </a:r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AD49E21-AF98-0D1D-3B88-EDEEF51E8EDC}"/>
              </a:ext>
            </a:extLst>
          </p:cNvPr>
          <p:cNvSpPr txBox="1"/>
          <p:nvPr/>
        </p:nvSpPr>
        <p:spPr>
          <a:xfrm>
            <a:off x="9924050" y="4526702"/>
            <a:ext cx="168625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err="1"/>
              <a:t>RedBalloonFactory</a:t>
            </a:r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+ </a:t>
            </a:r>
            <a:r>
              <a:rPr lang="en-GB" sz="1200" dirty="0" err="1"/>
              <a:t>createBalloon</a:t>
            </a:r>
            <a:r>
              <a:rPr lang="en-GB" sz="1200" dirty="0"/>
              <a:t>(String)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48758ED-840D-0774-0BD9-E821DCD8ACA8}"/>
              </a:ext>
            </a:extLst>
          </p:cNvPr>
          <p:cNvSpPr txBox="1"/>
          <p:nvPr/>
        </p:nvSpPr>
        <p:spPr>
          <a:xfrm>
            <a:off x="9739012" y="5289705"/>
            <a:ext cx="168625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err="1"/>
              <a:t>BlueBalloonFactory</a:t>
            </a:r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+ </a:t>
            </a:r>
            <a:r>
              <a:rPr lang="en-GB" sz="1200" dirty="0" err="1"/>
              <a:t>createBalloon</a:t>
            </a:r>
            <a:r>
              <a:rPr lang="en-GB" sz="1200" dirty="0"/>
              <a:t>(String)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32F22C9-1A03-EE7E-AF0B-DAFB433D5D5D}"/>
              </a:ext>
            </a:extLst>
          </p:cNvPr>
          <p:cNvSpPr txBox="1"/>
          <p:nvPr/>
        </p:nvSpPr>
        <p:spPr>
          <a:xfrm>
            <a:off x="9109103" y="6018299"/>
            <a:ext cx="1686252" cy="646331"/>
          </a:xfrm>
          <a:prstGeom prst="rect">
            <a:avLst/>
          </a:prstGeom>
          <a:noFill/>
          <a:ln>
            <a:solidFill>
              <a:schemeClr val="accent3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chemeClr val="accent3"/>
                </a:solidFill>
              </a:rPr>
              <a:t>YellowBalloonFactory</a:t>
            </a:r>
            <a:endParaRPr lang="en-GB" sz="1200" dirty="0">
              <a:solidFill>
                <a:schemeClr val="accent3"/>
              </a:solidFill>
            </a:endParaRPr>
          </a:p>
          <a:p>
            <a:endParaRPr lang="en-GB" sz="1200" dirty="0">
              <a:solidFill>
                <a:schemeClr val="accent3"/>
              </a:solidFill>
            </a:endParaRPr>
          </a:p>
          <a:p>
            <a:r>
              <a:rPr lang="en-GB" sz="1200" dirty="0">
                <a:solidFill>
                  <a:schemeClr val="accent3"/>
                </a:solidFill>
              </a:rPr>
              <a:t>+ </a:t>
            </a:r>
            <a:r>
              <a:rPr lang="en-GB" sz="1200" dirty="0" err="1">
                <a:solidFill>
                  <a:schemeClr val="accent3"/>
                </a:solidFill>
              </a:rPr>
              <a:t>createBalloon</a:t>
            </a:r>
            <a:r>
              <a:rPr lang="en-GB" sz="1200" dirty="0">
                <a:solidFill>
                  <a:schemeClr val="accent3"/>
                </a:solidFill>
              </a:rPr>
              <a:t>(String)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7AA8F64-742A-C226-CE01-A1C0E5BA27EC}"/>
              </a:ext>
            </a:extLst>
          </p:cNvPr>
          <p:cNvSpPr txBox="1"/>
          <p:nvPr/>
        </p:nvSpPr>
        <p:spPr>
          <a:xfrm>
            <a:off x="5537780" y="1638031"/>
            <a:ext cx="622613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200" dirty="0">
                <a:solidFill>
                  <a:schemeClr val="accent6">
                    <a:lumMod val="75000"/>
                  </a:schemeClr>
                </a:solidFill>
              </a:rPr>
              <a:t>Having an abstract Balloon factory allows us to simply create additional types of Balloon factories </a:t>
            </a:r>
            <a:r>
              <a:rPr lang="en-GB" sz="2200" b="1" i="1" dirty="0">
                <a:ln>
                  <a:solidFill>
                    <a:srgbClr val="A07400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WITHOUT</a:t>
            </a:r>
            <a:r>
              <a:rPr lang="en-GB" sz="2200" dirty="0">
                <a:solidFill>
                  <a:schemeClr val="accent6">
                    <a:lumMod val="75000"/>
                  </a:schemeClr>
                </a:solidFill>
              </a:rPr>
              <a:t> modifying existing code</a:t>
            </a:r>
          </a:p>
        </p:txBody>
      </p:sp>
    </p:spTree>
    <p:extLst>
      <p:ext uri="{BB962C8B-B14F-4D97-AF65-F5344CB8AC3E}">
        <p14:creationId xmlns:p14="http://schemas.microsoft.com/office/powerpoint/2010/main" val="900445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DDE3D-E197-1348-D4A0-5E00F213B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Patterns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457C76-EB35-D7A5-26F4-86C452619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3263"/>
            <a:ext cx="10771598" cy="4351338"/>
          </a:xfrm>
        </p:spPr>
        <p:txBody>
          <a:bodyPr>
            <a:normAutofit/>
          </a:bodyPr>
          <a:lstStyle/>
          <a:p>
            <a:r>
              <a:rPr lang="en-GB" dirty="0"/>
              <a:t>Design patterns relate to </a:t>
            </a:r>
            <a:r>
              <a:rPr lang="en-GB" dirty="0">
                <a:solidFill>
                  <a:srgbClr val="0070C0"/>
                </a:solidFill>
              </a:rPr>
              <a:t>structuring/arranging </a:t>
            </a:r>
            <a:r>
              <a:rPr lang="en-GB" dirty="0"/>
              <a:t>code (</a:t>
            </a:r>
            <a:r>
              <a:rPr lang="en-GB" dirty="0">
                <a:solidFill>
                  <a:schemeClr val="accent4">
                    <a:lumMod val="50000"/>
                  </a:schemeClr>
                </a:solidFill>
              </a:rPr>
              <a:t>not functionality!</a:t>
            </a:r>
            <a:r>
              <a:rPr lang="en-GB" dirty="0"/>
              <a:t>)</a:t>
            </a:r>
          </a:p>
        </p:txBody>
      </p:sp>
      <p:pic>
        <p:nvPicPr>
          <p:cNvPr id="4" name="Picture 2" descr="MVC - Glossary | MDN">
            <a:extLst>
              <a:ext uri="{FF2B5EF4-FFF2-40B4-BE49-F238E27FC236}">
                <a16:creationId xmlns:a16="http://schemas.microsoft.com/office/drawing/2014/main" id="{CA67478E-2F47-6139-F6EC-E860B6700C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2593"/>
            <a:ext cx="6281156" cy="4710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E9DA3EC-FDC0-8A43-0558-33368FE1A439}"/>
              </a:ext>
            </a:extLst>
          </p:cNvPr>
          <p:cNvSpPr txBox="1"/>
          <p:nvPr/>
        </p:nvSpPr>
        <p:spPr>
          <a:xfrm>
            <a:off x="4221832" y="2321004"/>
            <a:ext cx="276832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Balloon objects</a:t>
            </a:r>
          </a:p>
          <a:p>
            <a:r>
              <a:rPr lang="en-GB" sz="1200" dirty="0"/>
              <a:t>- Have a robust public interface that </a:t>
            </a:r>
            <a:br>
              <a:rPr lang="en-GB" sz="1200" dirty="0"/>
            </a:br>
            <a:r>
              <a:rPr lang="en-GB" sz="1200" dirty="0"/>
              <a:t>allows the controller to interact with and </a:t>
            </a:r>
            <a:br>
              <a:rPr lang="en-GB" sz="1200" dirty="0"/>
            </a:br>
            <a:r>
              <a:rPr lang="en-GB" sz="1200" dirty="0"/>
              <a:t>update Balloons</a:t>
            </a:r>
          </a:p>
          <a:p>
            <a:r>
              <a:rPr lang="en-GB" sz="1200" dirty="0">
                <a:solidFill>
                  <a:srgbClr val="00B050"/>
                </a:solidFill>
              </a:rPr>
              <a:t>- Can be Observed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673093-8166-081B-A4AC-B31741EEB334}"/>
              </a:ext>
            </a:extLst>
          </p:cNvPr>
          <p:cNvSpPr txBox="1"/>
          <p:nvPr/>
        </p:nvSpPr>
        <p:spPr>
          <a:xfrm>
            <a:off x="3940056" y="5950915"/>
            <a:ext cx="33318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EventHandlers (for the buttons)</a:t>
            </a:r>
          </a:p>
          <a:p>
            <a:r>
              <a:rPr lang="en-GB" sz="1200" dirty="0"/>
              <a:t>Is where the code that:</a:t>
            </a:r>
          </a:p>
          <a:p>
            <a:r>
              <a:rPr lang="en-GB" sz="1200" dirty="0"/>
              <a:t>    - interprets user input,</a:t>
            </a:r>
          </a:p>
          <a:p>
            <a:r>
              <a:rPr lang="en-GB" sz="1200" dirty="0"/>
              <a:t>    - Uses Balloon’s public API to update the objects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F22B43-77F9-FB35-1183-3A7D1594A20C}"/>
              </a:ext>
            </a:extLst>
          </p:cNvPr>
          <p:cNvSpPr txBox="1"/>
          <p:nvPr/>
        </p:nvSpPr>
        <p:spPr>
          <a:xfrm>
            <a:off x="96429" y="5955439"/>
            <a:ext cx="39339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Labels</a:t>
            </a:r>
          </a:p>
          <a:p>
            <a:r>
              <a:rPr lang="en-GB" sz="1200" dirty="0"/>
              <a:t>    - </a:t>
            </a:r>
            <a:r>
              <a:rPr lang="en-GB" sz="1200" dirty="0">
                <a:solidFill>
                  <a:srgbClr val="00B050"/>
                </a:solidFill>
              </a:rPr>
              <a:t>Implements Observer</a:t>
            </a:r>
          </a:p>
          <a:p>
            <a:r>
              <a:rPr lang="en-GB" sz="1200" dirty="0"/>
              <a:t>    - They update themselves when the model </a:t>
            </a:r>
            <a:br>
              <a:rPr lang="en-GB" sz="1200" dirty="0"/>
            </a:br>
            <a:r>
              <a:rPr lang="en-GB" sz="1200" dirty="0"/>
              <a:t>       updates (when the observable object notifies Observers)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D0AEED8-62DD-CDAC-28FB-2A642E3461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4769" y="3020711"/>
            <a:ext cx="4055995" cy="2196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907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DDE3D-E197-1348-D4A0-5E00F213B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Patterns – Homework Check!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457C76-EB35-D7A5-26F4-86C452619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3159" y="1761115"/>
            <a:ext cx="8671389" cy="807424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n-GB" sz="2000" b="1" dirty="0">
                <a:solidFill>
                  <a:srgbClr val="FF0000"/>
                </a:solidFill>
              </a:rPr>
              <a:t>Question</a:t>
            </a:r>
            <a:r>
              <a:rPr lang="en-GB" sz="2000" dirty="0"/>
              <a:t>: How many of you did an honest reviewed the FULLY CODED SAMPLE of the </a:t>
            </a:r>
            <a:br>
              <a:rPr lang="en-GB" sz="2000" dirty="0"/>
            </a:br>
            <a:r>
              <a:rPr lang="en-GB" sz="2000" dirty="0"/>
              <a:t>non-MVC balloon app and the MVC-equivalent?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B034A1-3913-A026-F90A-07F5B57DF1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303"/>
          <a:stretch/>
        </p:blipFill>
        <p:spPr>
          <a:xfrm>
            <a:off x="0" y="3823541"/>
            <a:ext cx="3632200" cy="244919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2B11230-AE0D-1D31-CC0B-6318E8D757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5679" y="1370584"/>
            <a:ext cx="2501900" cy="1828800"/>
          </a:xfrm>
          <a:prstGeom prst="rect">
            <a:avLst/>
          </a:prstGeom>
          <a:noFill/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68797CEB-65AC-96D8-ACE3-8C70F0CCA55D}"/>
              </a:ext>
            </a:extLst>
          </p:cNvPr>
          <p:cNvSpPr/>
          <p:nvPr/>
        </p:nvSpPr>
        <p:spPr>
          <a:xfrm>
            <a:off x="9635447" y="1630880"/>
            <a:ext cx="2147299" cy="651918"/>
          </a:xfrm>
          <a:prstGeom prst="roundRect">
            <a:avLst/>
          </a:prstGeom>
          <a:noFill/>
          <a:ln w="28575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507984782">
                  <a:custGeom>
                    <a:avLst/>
                    <a:gdLst>
                      <a:gd name="connsiteX0" fmla="*/ 0 w 2147299"/>
                      <a:gd name="connsiteY0" fmla="*/ 108655 h 651918"/>
                      <a:gd name="connsiteX1" fmla="*/ 108655 w 2147299"/>
                      <a:gd name="connsiteY1" fmla="*/ 0 h 651918"/>
                      <a:gd name="connsiteX2" fmla="*/ 713385 w 2147299"/>
                      <a:gd name="connsiteY2" fmla="*/ 0 h 651918"/>
                      <a:gd name="connsiteX3" fmla="*/ 1298815 w 2147299"/>
                      <a:gd name="connsiteY3" fmla="*/ 0 h 651918"/>
                      <a:gd name="connsiteX4" fmla="*/ 2038644 w 2147299"/>
                      <a:gd name="connsiteY4" fmla="*/ 0 h 651918"/>
                      <a:gd name="connsiteX5" fmla="*/ 2147299 w 2147299"/>
                      <a:gd name="connsiteY5" fmla="*/ 108655 h 651918"/>
                      <a:gd name="connsiteX6" fmla="*/ 2147299 w 2147299"/>
                      <a:gd name="connsiteY6" fmla="*/ 543263 h 651918"/>
                      <a:gd name="connsiteX7" fmla="*/ 2038644 w 2147299"/>
                      <a:gd name="connsiteY7" fmla="*/ 651918 h 651918"/>
                      <a:gd name="connsiteX8" fmla="*/ 1453214 w 2147299"/>
                      <a:gd name="connsiteY8" fmla="*/ 651918 h 651918"/>
                      <a:gd name="connsiteX9" fmla="*/ 771285 w 2147299"/>
                      <a:gd name="connsiteY9" fmla="*/ 651918 h 651918"/>
                      <a:gd name="connsiteX10" fmla="*/ 108655 w 2147299"/>
                      <a:gd name="connsiteY10" fmla="*/ 651918 h 651918"/>
                      <a:gd name="connsiteX11" fmla="*/ 0 w 2147299"/>
                      <a:gd name="connsiteY11" fmla="*/ 543263 h 651918"/>
                      <a:gd name="connsiteX12" fmla="*/ 0 w 2147299"/>
                      <a:gd name="connsiteY12" fmla="*/ 108655 h 651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147299" h="651918" extrusionOk="0">
                        <a:moveTo>
                          <a:pt x="0" y="108655"/>
                        </a:moveTo>
                        <a:cubicBezTo>
                          <a:pt x="-1337" y="49205"/>
                          <a:pt x="43180" y="-4574"/>
                          <a:pt x="108655" y="0"/>
                        </a:cubicBezTo>
                        <a:cubicBezTo>
                          <a:pt x="275636" y="-24932"/>
                          <a:pt x="467484" y="10202"/>
                          <a:pt x="713385" y="0"/>
                        </a:cubicBezTo>
                        <a:cubicBezTo>
                          <a:pt x="959286" y="-10202"/>
                          <a:pt x="1036734" y="21963"/>
                          <a:pt x="1298815" y="0"/>
                        </a:cubicBezTo>
                        <a:cubicBezTo>
                          <a:pt x="1560896" y="-21963"/>
                          <a:pt x="1827074" y="17957"/>
                          <a:pt x="2038644" y="0"/>
                        </a:cubicBezTo>
                        <a:cubicBezTo>
                          <a:pt x="2099297" y="-2241"/>
                          <a:pt x="2145222" y="49779"/>
                          <a:pt x="2147299" y="108655"/>
                        </a:cubicBezTo>
                        <a:cubicBezTo>
                          <a:pt x="2148748" y="324899"/>
                          <a:pt x="2137687" y="374423"/>
                          <a:pt x="2147299" y="543263"/>
                        </a:cubicBezTo>
                        <a:cubicBezTo>
                          <a:pt x="2145246" y="612942"/>
                          <a:pt x="2109769" y="644863"/>
                          <a:pt x="2038644" y="651918"/>
                        </a:cubicBezTo>
                        <a:cubicBezTo>
                          <a:pt x="1820036" y="662503"/>
                          <a:pt x="1619261" y="631619"/>
                          <a:pt x="1453214" y="651918"/>
                        </a:cubicBezTo>
                        <a:cubicBezTo>
                          <a:pt x="1287167" y="672218"/>
                          <a:pt x="981390" y="640910"/>
                          <a:pt x="771285" y="651918"/>
                        </a:cubicBezTo>
                        <a:cubicBezTo>
                          <a:pt x="561180" y="662926"/>
                          <a:pt x="337537" y="661597"/>
                          <a:pt x="108655" y="651918"/>
                        </a:cubicBezTo>
                        <a:cubicBezTo>
                          <a:pt x="52722" y="646152"/>
                          <a:pt x="1749" y="615859"/>
                          <a:pt x="0" y="543263"/>
                        </a:cubicBezTo>
                        <a:cubicBezTo>
                          <a:pt x="20652" y="418333"/>
                          <a:pt x="14730" y="302360"/>
                          <a:pt x="0" y="108655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8EFABBB-83B4-AEE7-8D54-EFAEDAA7715D}"/>
              </a:ext>
            </a:extLst>
          </p:cNvPr>
          <p:cNvSpPr txBox="1">
            <a:spLocks/>
          </p:cNvSpPr>
          <p:nvPr/>
        </p:nvSpPr>
        <p:spPr>
          <a:xfrm>
            <a:off x="3632200" y="4679992"/>
            <a:ext cx="8429661" cy="80742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GB" sz="2000" b="1" dirty="0">
                <a:solidFill>
                  <a:schemeClr val="accent1"/>
                </a:solidFill>
              </a:rPr>
              <a:t>Question</a:t>
            </a:r>
            <a:r>
              <a:rPr lang="en-GB" sz="2000" dirty="0"/>
              <a:t>: …or make a genuine attempt at practicing your understanding of MVC by restructuring the </a:t>
            </a:r>
            <a:r>
              <a:rPr lang="en-GB" sz="2000" dirty="0" err="1"/>
              <a:t>badClock</a:t>
            </a:r>
            <a:r>
              <a:rPr lang="en-GB" sz="2000" dirty="0"/>
              <a:t> class into an MVC-compliant application?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D7C7C11-866F-1053-65C9-8C9873742512}"/>
              </a:ext>
            </a:extLst>
          </p:cNvPr>
          <p:cNvSpPr/>
          <p:nvPr/>
        </p:nvSpPr>
        <p:spPr>
          <a:xfrm>
            <a:off x="9635446" y="2907922"/>
            <a:ext cx="2147299" cy="369534"/>
          </a:xfrm>
          <a:prstGeom prst="roundRect">
            <a:avLst/>
          </a:prstGeom>
          <a:noFill/>
          <a:ln w="28575">
            <a:solidFill>
              <a:srgbClr val="0070C0"/>
            </a:solidFill>
            <a:extLst>
              <a:ext uri="{C807C97D-BFC1-408E-A445-0C87EB9F89A2}">
                <ask:lineSketchStyleProps xmlns:ask="http://schemas.microsoft.com/office/drawing/2018/sketchyshapes" sd="507984782">
                  <a:custGeom>
                    <a:avLst/>
                    <a:gdLst>
                      <a:gd name="connsiteX0" fmla="*/ 0 w 2147299"/>
                      <a:gd name="connsiteY0" fmla="*/ 61590 h 369534"/>
                      <a:gd name="connsiteX1" fmla="*/ 61590 w 2147299"/>
                      <a:gd name="connsiteY1" fmla="*/ 0 h 369534"/>
                      <a:gd name="connsiteX2" fmla="*/ 695814 w 2147299"/>
                      <a:gd name="connsiteY2" fmla="*/ 0 h 369534"/>
                      <a:gd name="connsiteX3" fmla="*/ 1309797 w 2147299"/>
                      <a:gd name="connsiteY3" fmla="*/ 0 h 369534"/>
                      <a:gd name="connsiteX4" fmla="*/ 2085709 w 2147299"/>
                      <a:gd name="connsiteY4" fmla="*/ 0 h 369534"/>
                      <a:gd name="connsiteX5" fmla="*/ 2147299 w 2147299"/>
                      <a:gd name="connsiteY5" fmla="*/ 61590 h 369534"/>
                      <a:gd name="connsiteX6" fmla="*/ 2147299 w 2147299"/>
                      <a:gd name="connsiteY6" fmla="*/ 307944 h 369534"/>
                      <a:gd name="connsiteX7" fmla="*/ 2085709 w 2147299"/>
                      <a:gd name="connsiteY7" fmla="*/ 369534 h 369534"/>
                      <a:gd name="connsiteX8" fmla="*/ 1471726 w 2147299"/>
                      <a:gd name="connsiteY8" fmla="*/ 369534 h 369534"/>
                      <a:gd name="connsiteX9" fmla="*/ 756538 w 2147299"/>
                      <a:gd name="connsiteY9" fmla="*/ 369534 h 369534"/>
                      <a:gd name="connsiteX10" fmla="*/ 61590 w 2147299"/>
                      <a:gd name="connsiteY10" fmla="*/ 369534 h 369534"/>
                      <a:gd name="connsiteX11" fmla="*/ 0 w 2147299"/>
                      <a:gd name="connsiteY11" fmla="*/ 307944 h 369534"/>
                      <a:gd name="connsiteX12" fmla="*/ 0 w 2147299"/>
                      <a:gd name="connsiteY12" fmla="*/ 61590 h 3695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147299" h="369534" extrusionOk="0">
                        <a:moveTo>
                          <a:pt x="0" y="61590"/>
                        </a:moveTo>
                        <a:cubicBezTo>
                          <a:pt x="-6503" y="30289"/>
                          <a:pt x="23956" y="-3028"/>
                          <a:pt x="61590" y="0"/>
                        </a:cubicBezTo>
                        <a:cubicBezTo>
                          <a:pt x="297001" y="12211"/>
                          <a:pt x="471005" y="-7515"/>
                          <a:pt x="695814" y="0"/>
                        </a:cubicBezTo>
                        <a:cubicBezTo>
                          <a:pt x="920623" y="7515"/>
                          <a:pt x="1125639" y="-5391"/>
                          <a:pt x="1309797" y="0"/>
                        </a:cubicBezTo>
                        <a:cubicBezTo>
                          <a:pt x="1493955" y="5391"/>
                          <a:pt x="1872233" y="24638"/>
                          <a:pt x="2085709" y="0"/>
                        </a:cubicBezTo>
                        <a:cubicBezTo>
                          <a:pt x="2120092" y="-1279"/>
                          <a:pt x="2141264" y="30863"/>
                          <a:pt x="2147299" y="61590"/>
                        </a:cubicBezTo>
                        <a:cubicBezTo>
                          <a:pt x="2150409" y="122462"/>
                          <a:pt x="2146531" y="237318"/>
                          <a:pt x="2147299" y="307944"/>
                        </a:cubicBezTo>
                        <a:cubicBezTo>
                          <a:pt x="2146303" y="346648"/>
                          <a:pt x="2122980" y="367468"/>
                          <a:pt x="2085709" y="369534"/>
                        </a:cubicBezTo>
                        <a:cubicBezTo>
                          <a:pt x="1883316" y="391221"/>
                          <a:pt x="1690675" y="399261"/>
                          <a:pt x="1471726" y="369534"/>
                        </a:cubicBezTo>
                        <a:cubicBezTo>
                          <a:pt x="1252777" y="339807"/>
                          <a:pt x="1100057" y="344200"/>
                          <a:pt x="756538" y="369534"/>
                        </a:cubicBezTo>
                        <a:cubicBezTo>
                          <a:pt x="413019" y="394868"/>
                          <a:pt x="229491" y="401529"/>
                          <a:pt x="61590" y="369534"/>
                        </a:cubicBezTo>
                        <a:cubicBezTo>
                          <a:pt x="28727" y="367904"/>
                          <a:pt x="857" y="348123"/>
                          <a:pt x="0" y="307944"/>
                        </a:cubicBezTo>
                        <a:cubicBezTo>
                          <a:pt x="-1242" y="207185"/>
                          <a:pt x="-8181" y="121987"/>
                          <a:pt x="0" y="6159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041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DDE3D-E197-1348-D4A0-5E00F213B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Consider the Following…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457C76-EB35-D7A5-26F4-86C452619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0309" y="4488652"/>
            <a:ext cx="11254483" cy="16062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>
                <a:solidFill>
                  <a:srgbClr val="FF0000"/>
                </a:solidFill>
              </a:rPr>
              <a:t>Question:</a:t>
            </a:r>
            <a:r>
              <a:rPr lang="en-GB" sz="1800" dirty="0"/>
              <a:t>  What happens if we wanted to add more colours of balloons?</a:t>
            </a:r>
          </a:p>
          <a:p>
            <a:pPr marL="0" indent="0">
              <a:buNone/>
            </a:pPr>
            <a:r>
              <a:rPr lang="en-GB" sz="1800" b="1" dirty="0">
                <a:solidFill>
                  <a:srgbClr val="00B050"/>
                </a:solidFill>
              </a:rPr>
              <a:t>Ans:</a:t>
            </a:r>
            <a:r>
              <a:rPr lang="en-GB" sz="1800" dirty="0"/>
              <a:t>            We could keep making our GUI larger and larger…but that’s not scalable. We need a different approach. 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b="1" dirty="0">
                <a:solidFill>
                  <a:srgbClr val="0070C0"/>
                </a:solidFill>
              </a:rPr>
              <a:t>Consider:</a:t>
            </a:r>
            <a:r>
              <a:rPr lang="en-GB" sz="1800" dirty="0"/>
              <a:t>   Updating our GUI to allow the user to type in which colour of balloon to inflate.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43B26C-083B-3F32-DB5E-CD95168BC4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7856" y="1652893"/>
            <a:ext cx="3648712" cy="13255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8547C75-0AA8-52FA-93AC-8FAE05C07A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9674" y="1532136"/>
            <a:ext cx="2689532" cy="1456830"/>
          </a:xfrm>
          <a:prstGeom prst="rect">
            <a:avLst/>
          </a:prstGeom>
        </p:spPr>
      </p:pic>
      <p:sp>
        <p:nvSpPr>
          <p:cNvPr id="6" name="Right Arrow 5">
            <a:extLst>
              <a:ext uri="{FF2B5EF4-FFF2-40B4-BE49-F238E27FC236}">
                <a16:creationId xmlns:a16="http://schemas.microsoft.com/office/drawing/2014/main" id="{2308D4C2-8C2F-9E44-177E-3A565AB86DD1}"/>
              </a:ext>
            </a:extLst>
          </p:cNvPr>
          <p:cNvSpPr/>
          <p:nvPr/>
        </p:nvSpPr>
        <p:spPr>
          <a:xfrm>
            <a:off x="4645871" y="2076642"/>
            <a:ext cx="1505320" cy="402728"/>
          </a:xfrm>
          <a:prstGeom prst="rightArrow">
            <a:avLst>
              <a:gd name="adj1" fmla="val 29591"/>
              <a:gd name="adj2" fmla="val 50000"/>
            </a:avLst>
          </a:prstGeom>
          <a:solidFill>
            <a:schemeClr val="accent6">
              <a:lumMod val="75000"/>
            </a:schemeClr>
          </a:solidFill>
          <a:ln w="28575">
            <a:solidFill>
              <a:srgbClr val="A074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421C46-1576-A281-B8C7-0432015F56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5452" y="2877843"/>
            <a:ext cx="2725200" cy="4936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2576CDE-3FB3-427C-2998-939BA9485514}"/>
              </a:ext>
            </a:extLst>
          </p:cNvPr>
          <p:cNvSpPr txBox="1"/>
          <p:nvPr/>
        </p:nvSpPr>
        <p:spPr>
          <a:xfrm>
            <a:off x="2223868" y="2908665"/>
            <a:ext cx="1125507" cy="288000"/>
          </a:xfrm>
          <a:prstGeom prst="rect">
            <a:avLst/>
          </a:prstGeom>
          <a:solidFill>
            <a:srgbClr val="DDDDDD"/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Inflate Blue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B5D53B-F90A-15BC-52B0-E90AA75A6D50}"/>
              </a:ext>
            </a:extLst>
          </p:cNvPr>
          <p:cNvSpPr txBox="1"/>
          <p:nvPr/>
        </p:nvSpPr>
        <p:spPr>
          <a:xfrm rot="5400000">
            <a:off x="2334906" y="3256267"/>
            <a:ext cx="56275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500" b="1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554285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DDE3D-E197-1348-D4A0-5E00F213B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Consider the Following…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457C76-EB35-D7A5-26F4-86C452619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6913" y="1744411"/>
            <a:ext cx="10865078" cy="45125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b="1" dirty="0">
                <a:solidFill>
                  <a:srgbClr val="BE2ABB"/>
                </a:solidFill>
              </a:rPr>
              <a:t>Reflect:</a:t>
            </a:r>
            <a:r>
              <a:rPr lang="en-GB" sz="2000" b="1" dirty="0"/>
              <a:t> </a:t>
            </a:r>
            <a:r>
              <a:rPr lang="en-GB" sz="2000" dirty="0"/>
              <a:t>How would this impact our code? </a:t>
            </a:r>
            <a:endParaRPr lang="en-GB" sz="2000" dirty="0">
              <a:solidFill>
                <a:srgbClr val="BE2ABB"/>
              </a:solidFill>
            </a:endParaRPr>
          </a:p>
          <a:p>
            <a:pPr marL="0" indent="0">
              <a:buNone/>
            </a:pPr>
            <a:r>
              <a:rPr lang="en-GB" sz="2000" dirty="0"/>
              <a:t>	Our Button event handler would now need an if/else if structure to handle different colours.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b="1" dirty="0">
              <a:solidFill>
                <a:srgbClr val="DC4633"/>
              </a:solidFill>
            </a:endParaRPr>
          </a:p>
          <a:p>
            <a:pPr marL="0" indent="0">
              <a:buNone/>
            </a:pPr>
            <a:r>
              <a:rPr lang="en-GB" sz="2000" b="1" dirty="0">
                <a:solidFill>
                  <a:srgbClr val="DC4633"/>
                </a:solidFill>
              </a:rPr>
              <a:t>Problem:</a:t>
            </a:r>
            <a:r>
              <a:rPr lang="en-GB" sz="2000" b="1" dirty="0"/>
              <a:t> </a:t>
            </a:r>
            <a:r>
              <a:rPr lang="en-GB" sz="2000" dirty="0"/>
              <a:t>Each time we add a new colour, we need to manually edit the </a:t>
            </a:r>
            <a:r>
              <a:rPr lang="en-GB" sz="2000" dirty="0" err="1"/>
              <a:t>ButtonInflateHandler</a:t>
            </a:r>
            <a:r>
              <a:rPr lang="en-GB" sz="2000" dirty="0"/>
              <a:t> class 	  by adding new else if conditions. </a:t>
            </a:r>
            <a:br>
              <a:rPr lang="en-GB" sz="2000" dirty="0"/>
            </a:br>
            <a:br>
              <a:rPr lang="en-GB" sz="2000" dirty="0"/>
            </a:br>
            <a:r>
              <a:rPr lang="en-GB" sz="2000" dirty="0"/>
              <a:t>Doesn’t scale easily, plus requires manual class edits. </a:t>
            </a:r>
            <a:endParaRPr lang="en-GB" sz="2000" dirty="0">
              <a:solidFill>
                <a:srgbClr val="DC4633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43B26C-083B-3F32-DB5E-CD95168BC4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218" y="3081002"/>
            <a:ext cx="3648712" cy="132556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9069232-2156-F5DD-1C40-5FE0415064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1347" y="2607444"/>
            <a:ext cx="4754562" cy="206473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4F99938-93BD-AF57-E274-EA9AC3C5F143}"/>
              </a:ext>
            </a:extLst>
          </p:cNvPr>
          <p:cNvSpPr txBox="1"/>
          <p:nvPr/>
        </p:nvSpPr>
        <p:spPr>
          <a:xfrm rot="5400000">
            <a:off x="8737251" y="4561136"/>
            <a:ext cx="56275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500" b="1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386848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82448-F8CB-B392-AAD7-292C2954C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is MVC not sufficient in this case?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BFEED-24F1-56AC-7EBB-6504F05154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64065" cy="4667250"/>
          </a:xfrm>
        </p:spPr>
        <p:txBody>
          <a:bodyPr>
            <a:normAutofit/>
          </a:bodyPr>
          <a:lstStyle/>
          <a:p>
            <a:r>
              <a:rPr lang="en-GB" dirty="0"/>
              <a:t>It is sort of sufficient…in that it can be forced to work. However…</a:t>
            </a:r>
          </a:p>
          <a:p>
            <a:pPr lvl="1"/>
            <a:r>
              <a:rPr lang="en-GB" dirty="0"/>
              <a:t>Apps with MVC code structure require controllers to be manually updated each time a new model object is introduced.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r>
              <a:rPr lang="en-GB" dirty="0">
                <a:solidFill>
                  <a:schemeClr val="accent2"/>
                </a:solidFill>
              </a:rPr>
              <a:t>Need</a:t>
            </a:r>
            <a:r>
              <a:rPr lang="en-GB" dirty="0"/>
              <a:t>: added design layer that can encapsulate and delegate creation. 	   We need some pattern that manufactures shapes for us.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551FAF-8253-2F2E-F949-E0307AB039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9239" y="2802653"/>
            <a:ext cx="4754562" cy="2064730"/>
          </a:xfrm>
          <a:prstGeom prst="rect">
            <a:avLst/>
          </a:prstGeom>
        </p:spPr>
      </p:pic>
      <p:sp>
        <p:nvSpPr>
          <p:cNvPr id="5" name="Left Brace 4">
            <a:extLst>
              <a:ext uri="{FF2B5EF4-FFF2-40B4-BE49-F238E27FC236}">
                <a16:creationId xmlns:a16="http://schemas.microsoft.com/office/drawing/2014/main" id="{36DF7421-8DBD-A571-1294-AE9A503FE877}"/>
              </a:ext>
            </a:extLst>
          </p:cNvPr>
          <p:cNvSpPr/>
          <p:nvPr/>
        </p:nvSpPr>
        <p:spPr>
          <a:xfrm>
            <a:off x="6794446" y="4191857"/>
            <a:ext cx="181705" cy="380144"/>
          </a:xfrm>
          <a:prstGeom prst="leftBrace">
            <a:avLst>
              <a:gd name="adj1" fmla="val 38990"/>
              <a:gd name="adj2" fmla="val 50000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35C888-AB89-2FBC-2946-74F5E5B65E37}"/>
              </a:ext>
            </a:extLst>
          </p:cNvPr>
          <p:cNvSpPr txBox="1"/>
          <p:nvPr/>
        </p:nvSpPr>
        <p:spPr>
          <a:xfrm>
            <a:off x="4493033" y="4058763"/>
            <a:ext cx="22705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We had to manually add this else-if  block</a:t>
            </a:r>
          </a:p>
        </p:txBody>
      </p:sp>
    </p:spTree>
    <p:extLst>
      <p:ext uri="{BB962C8B-B14F-4D97-AF65-F5344CB8AC3E}">
        <p14:creationId xmlns:p14="http://schemas.microsoft.com/office/powerpoint/2010/main" val="145193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28011-8850-D56F-C1FC-EFB337A22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Creational Design Pattern - Factory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AF066-EAE7-B7D6-30A4-B7FD140F2D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lang="en-GB" dirty="0"/>
              <a:t>So far, MVC helps us organize the app, but not extend it.</a:t>
            </a:r>
          </a:p>
          <a:p>
            <a:r>
              <a:rPr lang="en-GB" dirty="0"/>
              <a:t>We need a way to centralize object creation so new shapes can be added dynamically, without rewriting the controller.</a:t>
            </a:r>
          </a:p>
          <a:p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sz="2000" dirty="0"/>
          </a:p>
          <a:p>
            <a:pPr marL="514350" indent="-514350">
              <a:buFont typeface="+mj-lt"/>
              <a:buAutoNum type="arabicPeriod"/>
            </a:pPr>
            <a:r>
              <a:rPr lang="en-GB" sz="2000" dirty="0"/>
              <a:t>Create an interface for desired object type (Balloon)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/>
              <a:t>Create separate product class that implements product interface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/>
              <a:t>Lastly, build a Factory class that simply “knows” how to create each</a:t>
            </a:r>
            <a:br>
              <a:rPr lang="en-GB" sz="2000" dirty="0"/>
            </a:br>
            <a:r>
              <a:rPr lang="en-GB" sz="2000" dirty="0"/>
              <a:t>type of product (</a:t>
            </a:r>
            <a:r>
              <a:rPr lang="en-GB" sz="2000" dirty="0" err="1"/>
              <a:t>RedBalloon</a:t>
            </a:r>
            <a:r>
              <a:rPr lang="en-GB" sz="2000" dirty="0"/>
              <a:t>, </a:t>
            </a:r>
            <a:r>
              <a:rPr lang="en-GB" sz="2000" dirty="0" err="1"/>
              <a:t>GreenBalloon</a:t>
            </a:r>
            <a:r>
              <a:rPr lang="en-GB" sz="2000" dirty="0"/>
              <a:t>, </a:t>
            </a:r>
            <a:r>
              <a:rPr lang="en-GB" sz="2000" dirty="0" err="1"/>
              <a:t>BlueBalloon</a:t>
            </a:r>
            <a:r>
              <a:rPr lang="en-GB" sz="2000" dirty="0"/>
              <a:t>, etc.)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441F1D0-14C9-A891-4966-E20E9C70E7F9}"/>
              </a:ext>
            </a:extLst>
          </p:cNvPr>
          <p:cNvGrpSpPr/>
          <p:nvPr/>
        </p:nvGrpSpPr>
        <p:grpSpPr>
          <a:xfrm>
            <a:off x="6983859" y="3569879"/>
            <a:ext cx="4841696" cy="2527444"/>
            <a:chOff x="5566025" y="3688421"/>
            <a:chExt cx="4841696" cy="2527444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3B8876E-9105-63F7-EAF4-7DDA8E934137}"/>
                </a:ext>
              </a:extLst>
            </p:cNvPr>
            <p:cNvGrpSpPr/>
            <p:nvPr/>
          </p:nvGrpSpPr>
          <p:grpSpPr>
            <a:xfrm>
              <a:off x="7479587" y="4952144"/>
              <a:ext cx="2928134" cy="1263721"/>
              <a:chOff x="7479587" y="4952144"/>
              <a:chExt cx="2928134" cy="1263721"/>
            </a:xfrm>
          </p:grpSpPr>
          <p:sp>
            <p:nvSpPr>
              <p:cNvPr id="4" name="Rounded Rectangle 3">
                <a:extLst>
                  <a:ext uri="{FF2B5EF4-FFF2-40B4-BE49-F238E27FC236}">
                    <a16:creationId xmlns:a16="http://schemas.microsoft.com/office/drawing/2014/main" id="{C02AEC21-3B54-BB82-46A0-8BA295CBA0D6}"/>
                  </a:ext>
                </a:extLst>
              </p:cNvPr>
              <p:cNvSpPr/>
              <p:nvPr/>
            </p:nvSpPr>
            <p:spPr>
              <a:xfrm>
                <a:off x="7479587" y="4952144"/>
                <a:ext cx="2928134" cy="1263721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D6F3783-EC12-DFBF-7AD9-AAE355113C7B}"/>
                  </a:ext>
                </a:extLst>
              </p:cNvPr>
              <p:cNvSpPr txBox="1"/>
              <p:nvPr/>
            </p:nvSpPr>
            <p:spPr>
              <a:xfrm>
                <a:off x="8029254" y="5399337"/>
                <a:ext cx="1828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Product Factory</a:t>
                </a:r>
              </a:p>
            </p:txBody>
          </p:sp>
        </p:grp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54D969F3-B0B0-60E1-BA63-CF8488256074}"/>
                </a:ext>
              </a:extLst>
            </p:cNvPr>
            <p:cNvCxnSpPr>
              <a:cxnSpLocks/>
              <a:stCxn id="4" idx="0"/>
              <a:endCxn id="13" idx="2"/>
            </p:cNvCxnSpPr>
            <p:nvPr/>
          </p:nvCxnSpPr>
          <p:spPr>
            <a:xfrm flipV="1">
              <a:off x="8943654" y="4504948"/>
              <a:ext cx="13699" cy="44719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66EF1B9-4760-596E-67E7-F216E55E89E6}"/>
                </a:ext>
              </a:extLst>
            </p:cNvPr>
            <p:cNvGrpSpPr/>
            <p:nvPr/>
          </p:nvGrpSpPr>
          <p:grpSpPr>
            <a:xfrm>
              <a:off x="5566025" y="3688421"/>
              <a:ext cx="1799690" cy="816527"/>
              <a:chOff x="5141788" y="4044952"/>
              <a:chExt cx="1799690" cy="816527"/>
            </a:xfrm>
          </p:grpSpPr>
          <p:sp>
            <p:nvSpPr>
              <p:cNvPr id="10" name="Rounded Rectangle 9">
                <a:extLst>
                  <a:ext uri="{FF2B5EF4-FFF2-40B4-BE49-F238E27FC236}">
                    <a16:creationId xmlns:a16="http://schemas.microsoft.com/office/drawing/2014/main" id="{5B731024-CB75-9133-B588-348407F8B00C}"/>
                  </a:ext>
                </a:extLst>
              </p:cNvPr>
              <p:cNvSpPr/>
              <p:nvPr/>
            </p:nvSpPr>
            <p:spPr>
              <a:xfrm>
                <a:off x="5141788" y="4044952"/>
                <a:ext cx="1799690" cy="816527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E221C17-5DC8-3873-D19C-A9E6C2CD9FEE}"/>
                  </a:ext>
                </a:extLst>
              </p:cNvPr>
              <p:cNvSpPr txBox="1"/>
              <p:nvPr/>
            </p:nvSpPr>
            <p:spPr>
              <a:xfrm>
                <a:off x="5192516" y="4137345"/>
                <a:ext cx="1698233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dirty="0"/>
                  <a:t>&lt;&lt;interface&gt;&gt;</a:t>
                </a:r>
              </a:p>
              <a:p>
                <a:pPr algn="ctr"/>
                <a:r>
                  <a:rPr lang="en-GB" dirty="0"/>
                  <a:t>Product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727E25C-F01D-9794-364C-98D09A2B76E7}"/>
                </a:ext>
              </a:extLst>
            </p:cNvPr>
            <p:cNvGrpSpPr/>
            <p:nvPr/>
          </p:nvGrpSpPr>
          <p:grpSpPr>
            <a:xfrm>
              <a:off x="8315218" y="3688421"/>
              <a:ext cx="1284270" cy="816527"/>
              <a:chOff x="8315218" y="3688421"/>
              <a:chExt cx="1284270" cy="816527"/>
            </a:xfrm>
          </p:grpSpPr>
          <p:sp>
            <p:nvSpPr>
              <p:cNvPr id="13" name="Rounded Rectangle 12">
                <a:extLst>
                  <a:ext uri="{FF2B5EF4-FFF2-40B4-BE49-F238E27FC236}">
                    <a16:creationId xmlns:a16="http://schemas.microsoft.com/office/drawing/2014/main" id="{9F4F42DD-788F-009A-2E3D-57CE6B580CFD}"/>
                  </a:ext>
                </a:extLst>
              </p:cNvPr>
              <p:cNvSpPr/>
              <p:nvPr/>
            </p:nvSpPr>
            <p:spPr>
              <a:xfrm>
                <a:off x="8315218" y="3688421"/>
                <a:ext cx="1284270" cy="816527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10C8A37-8038-6907-CDB3-3D40CB1CD680}"/>
                  </a:ext>
                </a:extLst>
              </p:cNvPr>
              <p:cNvSpPr txBox="1"/>
              <p:nvPr/>
            </p:nvSpPr>
            <p:spPr>
              <a:xfrm>
                <a:off x="8488594" y="3912018"/>
                <a:ext cx="93751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dirty="0"/>
                  <a:t>Product</a:t>
                </a:r>
              </a:p>
            </p:txBody>
          </p:sp>
        </p:grp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F53C03A0-277E-29BB-904E-ABBC6C016354}"/>
                </a:ext>
              </a:extLst>
            </p:cNvPr>
            <p:cNvCxnSpPr>
              <a:cxnSpLocks/>
              <a:stCxn id="13" idx="1"/>
              <a:endCxn id="10" idx="3"/>
            </p:cNvCxnSpPr>
            <p:nvPr/>
          </p:nvCxnSpPr>
          <p:spPr>
            <a:xfrm flipH="1">
              <a:off x="7365715" y="4096685"/>
              <a:ext cx="949503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58237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28011-8850-D56F-C1FC-EFB337A22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Creational Design Pattern - Factory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3B8876E-9105-63F7-EAF4-7DDA8E934137}"/>
              </a:ext>
            </a:extLst>
          </p:cNvPr>
          <p:cNvGrpSpPr/>
          <p:nvPr/>
        </p:nvGrpSpPr>
        <p:grpSpPr>
          <a:xfrm>
            <a:off x="8835777" y="5085708"/>
            <a:ext cx="2928134" cy="1263721"/>
            <a:chOff x="7479587" y="4952144"/>
            <a:chExt cx="2928134" cy="1263721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C02AEC21-3B54-BB82-46A0-8BA295CBA0D6}"/>
                </a:ext>
              </a:extLst>
            </p:cNvPr>
            <p:cNvSpPr/>
            <p:nvPr/>
          </p:nvSpPr>
          <p:spPr>
            <a:xfrm>
              <a:off x="7479587" y="4952144"/>
              <a:ext cx="2928134" cy="1263721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D6F3783-EC12-DFBF-7AD9-AAE355113C7B}"/>
                </a:ext>
              </a:extLst>
            </p:cNvPr>
            <p:cNvSpPr txBox="1"/>
            <p:nvPr/>
          </p:nvSpPr>
          <p:spPr>
            <a:xfrm>
              <a:off x="7754420" y="5068938"/>
              <a:ext cx="237846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/>
                <a:t>BalloonFactory</a:t>
              </a:r>
              <a:endParaRPr lang="en-GB" dirty="0"/>
            </a:p>
            <a:p>
              <a:endParaRPr lang="en-GB" dirty="0"/>
            </a:p>
            <a:p>
              <a:r>
                <a:rPr lang="en-GB" dirty="0"/>
                <a:t>+ </a:t>
              </a:r>
              <a:r>
                <a:rPr lang="en-GB" dirty="0" err="1"/>
                <a:t>createBalloon</a:t>
              </a:r>
              <a:r>
                <a:rPr lang="en-GB" dirty="0"/>
                <a:t>(String)</a:t>
              </a:r>
            </a:p>
          </p:txBody>
        </p:sp>
      </p:grp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4D969F3-B0B0-60E1-BA63-CF8488256074}"/>
              </a:ext>
            </a:extLst>
          </p:cNvPr>
          <p:cNvCxnSpPr>
            <a:cxnSpLocks/>
            <a:endCxn id="14" idx="2"/>
          </p:cNvCxnSpPr>
          <p:nvPr/>
        </p:nvCxnSpPr>
        <p:spPr>
          <a:xfrm flipV="1">
            <a:off x="6990560" y="4426473"/>
            <a:ext cx="0" cy="931597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66EF1B9-4760-596E-67E7-F216E55E89E6}"/>
              </a:ext>
            </a:extLst>
          </p:cNvPr>
          <p:cNvGrpSpPr/>
          <p:nvPr/>
        </p:nvGrpSpPr>
        <p:grpSpPr>
          <a:xfrm>
            <a:off x="3571191" y="1924761"/>
            <a:ext cx="1799690" cy="816527"/>
            <a:chOff x="4138773" y="3991551"/>
            <a:chExt cx="1799690" cy="816527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5B731024-CB75-9133-B588-348407F8B00C}"/>
                </a:ext>
              </a:extLst>
            </p:cNvPr>
            <p:cNvSpPr/>
            <p:nvPr/>
          </p:nvSpPr>
          <p:spPr>
            <a:xfrm>
              <a:off x="4138773" y="3991551"/>
              <a:ext cx="1799690" cy="81652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E221C17-5DC8-3873-D19C-A9E6C2CD9FEE}"/>
                </a:ext>
              </a:extLst>
            </p:cNvPr>
            <p:cNvSpPr txBox="1"/>
            <p:nvPr/>
          </p:nvSpPr>
          <p:spPr>
            <a:xfrm>
              <a:off x="4189501" y="4083944"/>
              <a:ext cx="1698233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dirty="0"/>
                <a:t>&lt;&lt;interface&gt;&gt;</a:t>
              </a:r>
            </a:p>
            <a:p>
              <a:pPr algn="ctr"/>
              <a:r>
                <a:rPr lang="en-GB" dirty="0"/>
                <a:t>Balloon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727E25C-F01D-9794-364C-98D09A2B76E7}"/>
              </a:ext>
            </a:extLst>
          </p:cNvPr>
          <p:cNvGrpSpPr/>
          <p:nvPr/>
        </p:nvGrpSpPr>
        <p:grpSpPr>
          <a:xfrm>
            <a:off x="5978276" y="3556545"/>
            <a:ext cx="1996612" cy="869928"/>
            <a:chOff x="4811730" y="5175741"/>
            <a:chExt cx="1284270" cy="869928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9F4F42DD-788F-009A-2E3D-57CE6B580CFD}"/>
                </a:ext>
              </a:extLst>
            </p:cNvPr>
            <p:cNvSpPr/>
            <p:nvPr/>
          </p:nvSpPr>
          <p:spPr>
            <a:xfrm>
              <a:off x="4811730" y="5175741"/>
              <a:ext cx="1284270" cy="81652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10C8A37-8038-6907-CDB3-3D40CB1CD680}"/>
                </a:ext>
              </a:extLst>
            </p:cNvPr>
            <p:cNvSpPr txBox="1"/>
            <p:nvPr/>
          </p:nvSpPr>
          <p:spPr>
            <a:xfrm>
              <a:off x="4994097" y="5399338"/>
              <a:ext cx="937517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 err="1"/>
                <a:t>GreenBalloon</a:t>
              </a:r>
              <a:endParaRPr lang="en-GB" dirty="0"/>
            </a:p>
          </p:txBody>
        </p: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53C03A0-277E-29BB-904E-ABBC6C016354}"/>
              </a:ext>
            </a:extLst>
          </p:cNvPr>
          <p:cNvCxnSpPr>
            <a:cxnSpLocks/>
            <a:endCxn id="10" idx="2"/>
          </p:cNvCxnSpPr>
          <p:nvPr/>
        </p:nvCxnSpPr>
        <p:spPr>
          <a:xfrm flipV="1">
            <a:off x="4471036" y="2741288"/>
            <a:ext cx="0" cy="41409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8ADC7AE-7B0A-CAF3-B1CD-44402437572B}"/>
              </a:ext>
            </a:extLst>
          </p:cNvPr>
          <p:cNvGrpSpPr/>
          <p:nvPr/>
        </p:nvGrpSpPr>
        <p:grpSpPr>
          <a:xfrm>
            <a:off x="3458753" y="3561414"/>
            <a:ext cx="1996612" cy="816527"/>
            <a:chOff x="4811730" y="5175741"/>
            <a:chExt cx="1284270" cy="816527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247CEF3D-8BA5-E0E2-EBD4-63993E55C4B3}"/>
                </a:ext>
              </a:extLst>
            </p:cNvPr>
            <p:cNvSpPr/>
            <p:nvPr/>
          </p:nvSpPr>
          <p:spPr>
            <a:xfrm>
              <a:off x="4811730" y="5175741"/>
              <a:ext cx="1284270" cy="81652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A631B74-E61B-545D-A1EC-659944C50310}"/>
                </a:ext>
              </a:extLst>
            </p:cNvPr>
            <p:cNvSpPr txBox="1"/>
            <p:nvPr/>
          </p:nvSpPr>
          <p:spPr>
            <a:xfrm>
              <a:off x="4994097" y="5399338"/>
              <a:ext cx="93751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 err="1"/>
                <a:t>RedBalloon</a:t>
              </a:r>
              <a:endParaRPr lang="en-GB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9E7CB15-6AC4-2BBE-91D1-26F51065F678}"/>
              </a:ext>
            </a:extLst>
          </p:cNvPr>
          <p:cNvGrpSpPr/>
          <p:nvPr/>
        </p:nvGrpSpPr>
        <p:grpSpPr>
          <a:xfrm>
            <a:off x="939230" y="3583245"/>
            <a:ext cx="1996612" cy="816527"/>
            <a:chOff x="4811730" y="5175741"/>
            <a:chExt cx="1284270" cy="816527"/>
          </a:xfrm>
        </p:grpSpPr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9BAC0941-E96C-A9AC-2FCF-09FCA9FAAF4E}"/>
                </a:ext>
              </a:extLst>
            </p:cNvPr>
            <p:cNvSpPr/>
            <p:nvPr/>
          </p:nvSpPr>
          <p:spPr>
            <a:xfrm>
              <a:off x="4811730" y="5175741"/>
              <a:ext cx="1284270" cy="81652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64E5576-04DF-8AA7-E8D7-5C0166B3BB43}"/>
                </a:ext>
              </a:extLst>
            </p:cNvPr>
            <p:cNvSpPr txBox="1"/>
            <p:nvPr/>
          </p:nvSpPr>
          <p:spPr>
            <a:xfrm>
              <a:off x="4994097" y="5399338"/>
              <a:ext cx="93751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 err="1"/>
                <a:t>BlueBalloon</a:t>
              </a:r>
              <a:endParaRPr lang="en-GB" dirty="0"/>
            </a:p>
          </p:txBody>
        </p: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CD8071F-8F71-2E4D-76EF-859482CF5475}"/>
              </a:ext>
            </a:extLst>
          </p:cNvPr>
          <p:cNvCxnSpPr>
            <a:cxnSpLocks/>
            <a:stCxn id="21" idx="0"/>
          </p:cNvCxnSpPr>
          <p:nvPr/>
        </p:nvCxnSpPr>
        <p:spPr>
          <a:xfrm flipV="1">
            <a:off x="1937536" y="3174715"/>
            <a:ext cx="0" cy="40853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5B8E287-1C07-3A69-8F51-69A1824EFDC2}"/>
              </a:ext>
            </a:extLst>
          </p:cNvPr>
          <p:cNvCxnSpPr>
            <a:cxnSpLocks/>
          </p:cNvCxnSpPr>
          <p:nvPr/>
        </p:nvCxnSpPr>
        <p:spPr>
          <a:xfrm flipV="1">
            <a:off x="4471036" y="3155384"/>
            <a:ext cx="0" cy="40853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17124C4-19F2-C0A3-709B-A5202A036C9B}"/>
              </a:ext>
            </a:extLst>
          </p:cNvPr>
          <p:cNvCxnSpPr>
            <a:cxnSpLocks/>
          </p:cNvCxnSpPr>
          <p:nvPr/>
        </p:nvCxnSpPr>
        <p:spPr>
          <a:xfrm flipV="1">
            <a:off x="7037863" y="3148015"/>
            <a:ext cx="0" cy="40853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405011A-90C1-9154-C8BC-C1C80AB31FA7}"/>
              </a:ext>
            </a:extLst>
          </p:cNvPr>
          <p:cNvCxnSpPr>
            <a:cxnSpLocks/>
          </p:cNvCxnSpPr>
          <p:nvPr/>
        </p:nvCxnSpPr>
        <p:spPr>
          <a:xfrm flipV="1">
            <a:off x="1937536" y="3148015"/>
            <a:ext cx="5100327" cy="2670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F02ED4C-CF6D-C864-E73B-08BFAB6270AC}"/>
              </a:ext>
            </a:extLst>
          </p:cNvPr>
          <p:cNvCxnSpPr>
            <a:cxnSpLocks/>
            <a:endCxn id="11" idx="2"/>
          </p:cNvCxnSpPr>
          <p:nvPr/>
        </p:nvCxnSpPr>
        <p:spPr>
          <a:xfrm flipV="1">
            <a:off x="4457059" y="4377941"/>
            <a:ext cx="0" cy="1339627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F1C65A0-FBD7-0D05-27EC-92CA03BCFB35}"/>
              </a:ext>
            </a:extLst>
          </p:cNvPr>
          <p:cNvCxnSpPr>
            <a:cxnSpLocks/>
            <a:endCxn id="21" idx="2"/>
          </p:cNvCxnSpPr>
          <p:nvPr/>
        </p:nvCxnSpPr>
        <p:spPr>
          <a:xfrm flipV="1">
            <a:off x="1923559" y="4399772"/>
            <a:ext cx="13977" cy="1733965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778A4696-E706-723D-63BC-74ED6658D44C}"/>
              </a:ext>
            </a:extLst>
          </p:cNvPr>
          <p:cNvCxnSpPr>
            <a:cxnSpLocks/>
          </p:cNvCxnSpPr>
          <p:nvPr/>
        </p:nvCxnSpPr>
        <p:spPr>
          <a:xfrm flipH="1">
            <a:off x="1923559" y="6125832"/>
            <a:ext cx="6912217" cy="7905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F4EABE9D-FC7A-A506-2522-827AD5121267}"/>
              </a:ext>
            </a:extLst>
          </p:cNvPr>
          <p:cNvCxnSpPr>
            <a:cxnSpLocks/>
          </p:cNvCxnSpPr>
          <p:nvPr/>
        </p:nvCxnSpPr>
        <p:spPr>
          <a:xfrm flipH="1">
            <a:off x="4457059" y="5719378"/>
            <a:ext cx="4392694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8286E0E-97CB-34D0-0D17-33AE242F3419}"/>
              </a:ext>
            </a:extLst>
          </p:cNvPr>
          <p:cNvCxnSpPr>
            <a:cxnSpLocks/>
          </p:cNvCxnSpPr>
          <p:nvPr/>
        </p:nvCxnSpPr>
        <p:spPr>
          <a:xfrm flipH="1">
            <a:off x="6990559" y="5358070"/>
            <a:ext cx="1859194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4D2F9A85-3D2C-A610-CE05-6DDEA200930E}"/>
              </a:ext>
            </a:extLst>
          </p:cNvPr>
          <p:cNvSpPr txBox="1"/>
          <p:nvPr/>
        </p:nvSpPr>
        <p:spPr>
          <a:xfrm>
            <a:off x="7228883" y="5150494"/>
            <a:ext cx="146947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&lt;&lt;create&gt;&gt;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6D8915D-E5EB-A9D8-4C0C-621DD2E98CCC}"/>
              </a:ext>
            </a:extLst>
          </p:cNvPr>
          <p:cNvSpPr txBox="1"/>
          <p:nvPr/>
        </p:nvSpPr>
        <p:spPr>
          <a:xfrm>
            <a:off x="5690697" y="5501264"/>
            <a:ext cx="146947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&lt;&lt;create&gt;&gt;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66404F4-118F-BDE0-C889-7AA8FAA0013A}"/>
              </a:ext>
            </a:extLst>
          </p:cNvPr>
          <p:cNvSpPr txBox="1"/>
          <p:nvPr/>
        </p:nvSpPr>
        <p:spPr>
          <a:xfrm>
            <a:off x="3182439" y="5892226"/>
            <a:ext cx="146947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&lt;&lt;create&gt;&gt;</a:t>
            </a:r>
          </a:p>
        </p:txBody>
      </p:sp>
    </p:spTree>
    <p:extLst>
      <p:ext uri="{BB962C8B-B14F-4D97-AF65-F5344CB8AC3E}">
        <p14:creationId xmlns:p14="http://schemas.microsoft.com/office/powerpoint/2010/main" val="3372230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28011-8850-D56F-C1FC-EFB337A22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Factory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4DF86BA-21C8-9F47-2479-B538FF7921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8052" y="2868422"/>
            <a:ext cx="7772400" cy="3854082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B5606BA-E9CB-7E02-6DD3-B08A4F5B3D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lang="en-GB" dirty="0"/>
              <a:t>Take </a:t>
            </a:r>
            <a:r>
              <a:rPr lang="en-GB" i="1" u="sng" dirty="0">
                <a:solidFill>
                  <a:srgbClr val="0070C0"/>
                </a:solidFill>
              </a:rPr>
              <a:t>and interpret</a:t>
            </a:r>
            <a:r>
              <a:rPr lang="en-GB" dirty="0"/>
              <a:t> requests from a “client” (some other java object)</a:t>
            </a:r>
          </a:p>
          <a:p>
            <a:pPr lvl="1"/>
            <a:r>
              <a:rPr lang="en-GB" dirty="0"/>
              <a:t>Interpret -&gt; if/else if to decide which type of Balloon to make</a:t>
            </a:r>
          </a:p>
        </p:txBody>
      </p:sp>
    </p:spTree>
    <p:extLst>
      <p:ext uri="{BB962C8B-B14F-4D97-AF65-F5344CB8AC3E}">
        <p14:creationId xmlns:p14="http://schemas.microsoft.com/office/powerpoint/2010/main" val="2394025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17445</TotalTime>
  <Words>882</Words>
  <Application>Microsoft Macintosh PowerPoint</Application>
  <PresentationFormat>Widescreen</PresentationFormat>
  <Paragraphs>171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Topics overview</vt:lpstr>
      <vt:lpstr>Design Patterns</vt:lpstr>
      <vt:lpstr>Design Patterns – Homework Check!</vt:lpstr>
      <vt:lpstr>Consider the Following…</vt:lpstr>
      <vt:lpstr>Consider the Following…</vt:lpstr>
      <vt:lpstr>Why is MVC not sufficient in this case?</vt:lpstr>
      <vt:lpstr>Creational Design Pattern - Factory</vt:lpstr>
      <vt:lpstr>Creational Design Pattern - Factory</vt:lpstr>
      <vt:lpstr>Factory</vt:lpstr>
      <vt:lpstr>Product Interface</vt:lpstr>
      <vt:lpstr>Product(s)</vt:lpstr>
      <vt:lpstr>Let’s take a look live in IntelliJ!</vt:lpstr>
      <vt:lpstr>Strengths of Factory Design Pattern</vt:lpstr>
      <vt:lpstr>Weaknesses of Factory Design Pattern</vt:lpstr>
      <vt:lpstr>Factory Method Design Pattern (*extra info*)</vt:lpstr>
      <vt:lpstr>Factory Method Design Pattern (*extra info*)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Warm Up in the first 10 mins</dc:title>
  <dc:creator>Marc De Benedetti</dc:creator>
  <cp:lastModifiedBy>Marc De Benedetti</cp:lastModifiedBy>
  <cp:revision>10</cp:revision>
  <dcterms:created xsi:type="dcterms:W3CDTF">2025-09-12T15:49:28Z</dcterms:created>
  <dcterms:modified xsi:type="dcterms:W3CDTF">2025-10-21T12:37:32Z</dcterms:modified>
</cp:coreProperties>
</file>