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82" r:id="rId2"/>
    <p:sldId id="257" r:id="rId3"/>
    <p:sldId id="277" r:id="rId4"/>
    <p:sldId id="278" r:id="rId5"/>
    <p:sldId id="279" r:id="rId6"/>
    <p:sldId id="280" r:id="rId7"/>
    <p:sldId id="281" r:id="rId8"/>
    <p:sldId id="283" r:id="rId9"/>
    <p:sldId id="258" r:id="rId10"/>
    <p:sldId id="260" r:id="rId11"/>
    <p:sldId id="259" r:id="rId12"/>
    <p:sldId id="261" r:id="rId13"/>
    <p:sldId id="262" r:id="rId14"/>
    <p:sldId id="263" r:id="rId15"/>
    <p:sldId id="275" r:id="rId16"/>
    <p:sldId id="264" r:id="rId17"/>
    <p:sldId id="276" r:id="rId18"/>
    <p:sldId id="265" r:id="rId19"/>
    <p:sldId id="273" r:id="rId20"/>
    <p:sldId id="274" r:id="rId21"/>
    <p:sldId id="266" r:id="rId22"/>
    <p:sldId id="267" r:id="rId23"/>
    <p:sldId id="271" r:id="rId24"/>
    <p:sldId id="272" r:id="rId25"/>
    <p:sldId id="268" r:id="rId26"/>
    <p:sldId id="269" r:id="rId27"/>
    <p:sldId id="284" r:id="rId28"/>
    <p:sldId id="270" r:id="rId29"/>
    <p:sldId id="286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C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/>
    <p:restoredTop sz="94662"/>
  </p:normalViewPr>
  <p:slideViewPr>
    <p:cSldViewPr snapToGrid="0">
      <p:cViewPr varScale="1">
        <p:scale>
          <a:sx n="140" d="100"/>
          <a:sy n="140" d="100"/>
        </p:scale>
        <p:origin x="79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241A5-8370-5744-94F7-BD6591B80649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9CCBC-B453-0D44-A913-4AC2DFAABB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15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9CCBC-B453-0D44-A913-4AC2DFAABBD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357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2BB24-482A-04C0-0E0D-400B2CD60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D2206-457D-F8C3-66FF-91765AC6A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A8352-5D1A-CA68-97C5-3C269397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CB87F-C1A2-E3FC-12C2-388A43B40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E511E-80F4-B6C4-894C-154ABEDF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57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98A6D-20BA-1EA2-24C7-21E0F7F4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12434-A27F-2181-EC76-DB5DA609D0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C7441-699E-72BB-5E0E-C323BD7A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03F43-A4EE-6494-ED43-E584B64F0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75F7B-19B5-D0EA-2D68-6315B6050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089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45E9FF-0F1E-3D10-1AB5-D49BEE31B1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FC3FAF-6925-2EC0-5231-A982CE11C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83C1C-C8A8-715D-7A5E-16CA907DE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40E69-BB7C-8154-5308-C49715891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502C4-C2DC-5A44-0834-83AF07F6B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614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87748-13F9-1A93-6169-1DF9E8E08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F4BB7-A171-BE5C-C857-D296939A0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1DFAF-02D6-C44A-7099-B4303A434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D9A3B-B246-E470-F101-2F39AC7F2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3D011-9514-764C-9EA7-4FD2AA493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68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40EDC-B46C-CCC0-1CFA-6E6504BF4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8B304-D687-C33B-D2EA-0FEC1915D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DAD77-4FFC-9E2D-4932-37B82AC3C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270F3-3885-561A-3144-C4E824D74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17B78-5284-64C3-4FB5-52D6CA89E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899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99608-7970-47FA-118F-4EEEA1CDF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D49D9-D40D-8E8B-398E-C6B1CFA392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F42696-8164-2B0D-903B-0AAB91464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F89644-70AF-8A51-627C-2F827960A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DAFDA-4388-DE0F-C9C1-E4662CFA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2453C1-D0AA-DDA2-5253-494859A6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97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124BD-1102-9A9C-68DA-793AA86A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F4A79-64FE-C98B-F724-8C717A4D0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A7E291-8654-1E51-B8E9-2AADC9AE0A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8AB540-11B5-ED06-4779-C1B29D688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7D6A4D-9099-9AAF-6769-570ED42FD6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417B73-48BF-FA77-6ABA-4F07D383D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261A6B-3B77-8CB5-C0F7-E19DB5810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7FCD96-6284-1B35-EEED-B2E807C4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9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46DBE-01ED-9F90-9775-E32CD01C5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DF4953-C8B5-19D0-545F-98D84BF9B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B762C5-1BC5-2AD2-CF61-7F3C0A74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E40BC3-F425-CA1D-AAF7-277E959B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02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033D86-BE00-3AFD-21BD-0DCF6D265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A12E57-378C-B574-EE3A-DF2DC795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211928-C5C3-60AD-65D5-61BCC19CB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631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1ACB7-8662-9083-6F8A-B28819D7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A09AB-5B76-4449-8296-D195D5682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EB81DB-0044-4369-5C73-38A76B90E9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743EE1-45F7-B46C-EEC0-8A2DA1B00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617748-D207-290F-9545-90250606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B52E77-5A73-1F34-1EA9-512590CF3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81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0315E-02C3-5FC8-46E2-960633076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327487-0628-D6EE-F2B9-5995F0AE27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8A4D5C-B960-53AB-71E1-AEE2C3A37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37D9C-0744-196D-AB0D-CA2ED38FD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E981D1-A532-8FB5-2DBF-541B89BEB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04EDC9-744F-6D24-D5D9-672FC7CE6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5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8C138C-E636-0238-80D7-B5F96A1B7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54FAF5-60DD-02A6-217F-8B19A8090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9B793-39E4-7C51-632E-03E410FE7C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73A42-D098-3A42-967C-7E956F1617EF}" type="datetimeFigureOut">
              <a:rPr lang="en-GB" smtClean="0"/>
              <a:t>12/10/2025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4DE5E7-AE80-2798-6214-539DB50AAC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84C6F5-DB27-88CA-46F8-946573393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5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38F5D-5A94-C3E9-E542-75C8BF9B5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Warm Up in the first 10 mins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8D02F-FF6F-FE56-18FB-F62503A231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3" y="1825625"/>
            <a:ext cx="118980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sz="3500" dirty="0"/>
              <a:t>Create blank </a:t>
            </a:r>
            <a:r>
              <a:rPr lang="en-GB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ObserverExample.java</a:t>
            </a:r>
            <a:r>
              <a:rPr lang="en-GB" sz="3500" dirty="0"/>
              <a:t>, </a:t>
            </a:r>
            <a:r>
              <a:rPr lang="en-GB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IGUser.java</a:t>
            </a:r>
            <a:r>
              <a:rPr lang="en-GB" sz="3500" dirty="0"/>
              <a:t>, and </a:t>
            </a:r>
            <a:r>
              <a:rPr lang="en-GB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ClubPage.java</a:t>
            </a:r>
            <a:r>
              <a:rPr lang="en-GB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3500" dirty="0"/>
              <a:t>classes</a:t>
            </a:r>
          </a:p>
          <a:p>
            <a:pPr marL="457200" lvl="1" indent="0" algn="ctr">
              <a:buNone/>
            </a:pPr>
            <a:endParaRPr lang="en-GB" dirty="0"/>
          </a:p>
          <a:p>
            <a:pPr marL="457200" lvl="1" indent="0" algn="ctr">
              <a:buNone/>
            </a:pPr>
            <a:endParaRPr lang="en-GB" dirty="0"/>
          </a:p>
          <a:p>
            <a:pPr marL="457200" lvl="1" indent="0" algn="ctr">
              <a:buNone/>
            </a:pPr>
            <a:r>
              <a:rPr lang="en-GB" sz="2700" dirty="0"/>
              <a:t>Set up the skeleton of the classes (define the class and main method) by hand</a:t>
            </a:r>
            <a:r>
              <a:rPr lang="en-GB" sz="3000" dirty="0"/>
              <a:t>. </a:t>
            </a:r>
            <a:r>
              <a:rPr lang="en-GB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IGuser</a:t>
            </a:r>
            <a:r>
              <a:rPr lang="en-GB" sz="3000" dirty="0"/>
              <a:t> and </a:t>
            </a:r>
            <a:r>
              <a:rPr lang="en-GB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ClubPage</a:t>
            </a:r>
            <a:r>
              <a:rPr lang="en-GB" sz="3000" dirty="0"/>
              <a:t> have a </a:t>
            </a:r>
            <a:r>
              <a:rPr lang="en-GB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079237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Software Development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an efficient working model for software development?</a:t>
            </a:r>
          </a:p>
          <a:p>
            <a:r>
              <a:rPr lang="en-GB" dirty="0"/>
              <a:t>Intuitive approach</a:t>
            </a:r>
          </a:p>
          <a:p>
            <a:pPr lvl="1"/>
            <a:r>
              <a:rPr lang="en-GB" dirty="0"/>
              <a:t>Assess and analyse the requirements of the problem at hand</a:t>
            </a:r>
          </a:p>
          <a:p>
            <a:pPr lvl="1"/>
            <a:r>
              <a:rPr lang="en-GB" dirty="0"/>
              <a:t>Design the product/solution</a:t>
            </a:r>
          </a:p>
          <a:p>
            <a:pPr lvl="1"/>
            <a:r>
              <a:rPr lang="en-GB" dirty="0"/>
              <a:t>Built it</a:t>
            </a:r>
          </a:p>
          <a:p>
            <a:pPr lvl="1"/>
            <a:r>
              <a:rPr lang="en-GB" dirty="0"/>
              <a:t>Test it</a:t>
            </a:r>
          </a:p>
          <a:p>
            <a:pPr lvl="1"/>
            <a:r>
              <a:rPr lang="en-GB" dirty="0"/>
              <a:t>Maintain it</a:t>
            </a:r>
          </a:p>
          <a:p>
            <a:r>
              <a:rPr lang="en-GB" dirty="0"/>
              <a:t>Notice how it’s linear – goes from top down (Waterfall)</a:t>
            </a:r>
          </a:p>
          <a:p>
            <a:r>
              <a:rPr lang="en-GB" dirty="0"/>
              <a:t>Mimics the workflow of many other things in life</a:t>
            </a:r>
          </a:p>
        </p:txBody>
      </p:sp>
    </p:spTree>
    <p:extLst>
      <p:ext uri="{BB962C8B-B14F-4D97-AF65-F5344CB8AC3E}">
        <p14:creationId xmlns:p14="http://schemas.microsoft.com/office/powerpoint/2010/main" val="3909413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Software Development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linear approach does not allow for iterative improvements</a:t>
            </a:r>
          </a:p>
          <a:p>
            <a:pPr lvl="1"/>
            <a:r>
              <a:rPr lang="en-GB" dirty="0"/>
              <a:t>User feedback</a:t>
            </a:r>
          </a:p>
          <a:p>
            <a:pPr lvl="1"/>
            <a:r>
              <a:rPr lang="en-GB" dirty="0"/>
              <a:t>Data driven design choices</a:t>
            </a:r>
          </a:p>
          <a:p>
            <a:endParaRPr lang="en-GB" dirty="0"/>
          </a:p>
          <a:p>
            <a:r>
              <a:rPr lang="en-GB" dirty="0"/>
              <a:t>This course will focus on a SCRUM workflow</a:t>
            </a:r>
          </a:p>
          <a:p>
            <a:pPr lvl="1"/>
            <a:r>
              <a:rPr lang="en-GB" dirty="0"/>
              <a:t>From the world of </a:t>
            </a:r>
            <a:r>
              <a:rPr lang="en-GB" dirty="0" err="1"/>
              <a:t>sportsball</a:t>
            </a:r>
            <a:r>
              <a:rPr lang="en-GB" dirty="0"/>
              <a:t>: </a:t>
            </a:r>
            <a:r>
              <a:rPr lang="en-GB" i="1" dirty="0">
                <a:solidFill>
                  <a:srgbClr val="00B0F0"/>
                </a:solidFill>
              </a:rPr>
              <a:t>a team who comes together in a huddle to strategize, and keep the ball moving towards the target (net, 0 yard line, hoop, etc.)</a:t>
            </a:r>
          </a:p>
          <a:p>
            <a:pPr lvl="1"/>
            <a:r>
              <a:rPr lang="en-GB" dirty="0"/>
              <a:t>Applied to Software Dev, the ball is the product that is being developed, and the target is product rollout (it being on the market)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1099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SCRUM Roles</a:t>
            </a:r>
          </a:p>
          <a:p>
            <a:pPr lvl="1"/>
            <a:r>
              <a:rPr lang="en-GB" dirty="0"/>
              <a:t>Product Owner (key stakeholders in the product: product manager, LT, …)</a:t>
            </a:r>
          </a:p>
          <a:p>
            <a:pPr lvl="2"/>
            <a:r>
              <a:rPr lang="en-GB" dirty="0"/>
              <a:t>Defines and prioritizes what needs to be done</a:t>
            </a:r>
          </a:p>
          <a:p>
            <a:pPr lvl="2"/>
            <a:r>
              <a:rPr lang="en-GB" dirty="0"/>
              <a:t>Communications the vision of the product/project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SCRUM master (e.g. quarterback, team lead, project manager)</a:t>
            </a:r>
          </a:p>
          <a:p>
            <a:pPr lvl="2"/>
            <a:r>
              <a:rPr lang="en-GB" dirty="0"/>
              <a:t>Organizes the team, helps to remove obstacles, ensures timeline adherence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Development Team</a:t>
            </a:r>
          </a:p>
          <a:p>
            <a:pPr lvl="2"/>
            <a:r>
              <a:rPr lang="en-GB" dirty="0"/>
              <a:t>Cross-functional (Analysts, Designers, Devs, testers, etc.) team who design, build and test the product</a:t>
            </a:r>
          </a:p>
        </p:txBody>
      </p:sp>
    </p:spTree>
    <p:extLst>
      <p:ext uri="{BB962C8B-B14F-4D97-AF65-F5344CB8AC3E}">
        <p14:creationId xmlns:p14="http://schemas.microsoft.com/office/powerpoint/2010/main" val="944337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35984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Product Owner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CSC207 Professors</a:t>
            </a:r>
          </a:p>
          <a:p>
            <a:pPr lvl="1"/>
            <a:endParaRPr lang="en-GB" dirty="0"/>
          </a:p>
          <a:p>
            <a:r>
              <a:rPr lang="en-GB" dirty="0"/>
              <a:t>SCRUM master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CSC207 Professors (we provide the infrastructure and initial organization)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One student in the group</a:t>
            </a:r>
            <a:endParaRPr lang="en-GB" dirty="0"/>
          </a:p>
          <a:p>
            <a:endParaRPr lang="en-GB" dirty="0"/>
          </a:p>
          <a:p>
            <a:r>
              <a:rPr lang="en-GB" dirty="0"/>
              <a:t>Development Team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All of the group members – assign tasks/work based on each of your strengths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The SCRUM master is a team member and is expected to help with development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636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4467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Create a product backlog</a:t>
            </a:r>
          </a:p>
          <a:p>
            <a:pPr lvl="1"/>
            <a:r>
              <a:rPr lang="en-GB" dirty="0"/>
              <a:t>A master list of features, tasks, user story or,</a:t>
            </a:r>
            <a:br>
              <a:rPr lang="en-GB" dirty="0"/>
            </a:br>
            <a:r>
              <a:rPr lang="en-GB" dirty="0"/>
              <a:t>iterative improvements</a:t>
            </a:r>
          </a:p>
          <a:p>
            <a:pPr lvl="1"/>
            <a:r>
              <a:rPr lang="en-GB" b="1" dirty="0"/>
              <a:t>User Story</a:t>
            </a:r>
            <a:r>
              <a:rPr lang="en-GB" dirty="0"/>
              <a:t>: a short simple description  of a feature or </a:t>
            </a:r>
            <a:br>
              <a:rPr lang="en-GB" dirty="0"/>
            </a:br>
            <a:r>
              <a:rPr lang="en-GB" dirty="0"/>
              <a:t>requirement </a:t>
            </a:r>
            <a:r>
              <a:rPr lang="en-GB" u="sng" dirty="0"/>
              <a:t>from the perspective of the end user</a:t>
            </a:r>
          </a:p>
          <a:p>
            <a:pPr marL="457200" lvl="1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Structure</a:t>
            </a:r>
            <a:br>
              <a:rPr lang="en-GB" b="1" dirty="0"/>
            </a:br>
            <a:r>
              <a:rPr lang="en-GB" b="1" dirty="0"/>
              <a:t>	</a:t>
            </a:r>
            <a:r>
              <a:rPr lang="en-CA" dirty="0"/>
              <a:t>Story Name: GIVEN BY PRODUCT OWNER </a:t>
            </a:r>
            <a:br>
              <a:rPr lang="en-CA" dirty="0"/>
            </a:br>
            <a:r>
              <a:rPr lang="en-CA" dirty="0"/>
              <a:t>	Priority: GIVEN BY PRODUCT OWNER </a:t>
            </a:r>
            <a:br>
              <a:rPr lang="en-CA" dirty="0"/>
            </a:br>
            <a:r>
              <a:rPr lang="en-CA" dirty="0"/>
              <a:t>	Time Estimate: GIVEN BY TEAM </a:t>
            </a:r>
            <a:br>
              <a:rPr lang="en-CA" dirty="0"/>
            </a:br>
            <a:br>
              <a:rPr lang="en-CA" dirty="0"/>
            </a:br>
            <a:r>
              <a:rPr lang="en-CA" dirty="0"/>
              <a:t>	As a : TYPE OF USER, </a:t>
            </a:r>
            <a:br>
              <a:rPr lang="en-CA" dirty="0"/>
            </a:br>
            <a:r>
              <a:rPr lang="en-CA" dirty="0"/>
              <a:t>	I want : TO PERFORM SOME TASK </a:t>
            </a:r>
            <a:br>
              <a:rPr lang="en-CA" dirty="0"/>
            </a:br>
            <a:r>
              <a:rPr lang="en-CA" dirty="0"/>
              <a:t>	So that : I CAN ACHIEVE SOME GOAL/BENEFIT/VALUE</a:t>
            </a:r>
            <a:br>
              <a:rPr lang="en-CA" dirty="0"/>
            </a:br>
            <a:br>
              <a:rPr lang="en-CA" dirty="0"/>
            </a:br>
            <a:r>
              <a:rPr lang="en-CA" sz="2000" b="1" dirty="0"/>
              <a:t>Example</a:t>
            </a:r>
            <a:r>
              <a:rPr lang="en-CA" sz="2000" dirty="0"/>
              <a:t>: </a:t>
            </a:r>
            <a:r>
              <a:rPr lang="en-CA" sz="2000" u="sng" dirty="0"/>
              <a:t>As a</a:t>
            </a:r>
            <a:r>
              <a:rPr lang="en-CA" sz="2000" dirty="0"/>
              <a:t> student, </a:t>
            </a:r>
            <a:r>
              <a:rPr lang="en-CA" sz="2000" u="sng" dirty="0"/>
              <a:t>I want </a:t>
            </a:r>
            <a:r>
              <a:rPr lang="en-CA" sz="2000" dirty="0"/>
              <a:t>to receive an email confirmation after I </a:t>
            </a:r>
            <a:br>
              <a:rPr lang="en-CA" sz="2000" dirty="0"/>
            </a:br>
            <a:r>
              <a:rPr lang="en-CA" sz="2000" dirty="0"/>
              <a:t>submit my assignment </a:t>
            </a:r>
            <a:r>
              <a:rPr lang="en-CA" sz="2000" u="sng" dirty="0"/>
              <a:t>so that</a:t>
            </a:r>
            <a:r>
              <a:rPr lang="en-CA" sz="2000" dirty="0"/>
              <a:t> I can be sure my work was received </a:t>
            </a:r>
            <a:br>
              <a:rPr lang="en-CA" sz="2000" dirty="0"/>
            </a:br>
            <a:r>
              <a:rPr lang="en-CA" sz="2000" dirty="0"/>
              <a:t>successfully.</a:t>
            </a:r>
            <a:endParaRPr lang="en-GB" dirty="0"/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4A0CAC5C-241B-3387-182A-1F65F13FA4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t="15359" r="4087" b="9662"/>
          <a:stretch/>
        </p:blipFill>
        <p:spPr bwMode="auto">
          <a:xfrm>
            <a:off x="8852899" y="1294545"/>
            <a:ext cx="3339101" cy="466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C4D9AD39-293F-69DF-E387-E381E6F96B28}"/>
              </a:ext>
            </a:extLst>
          </p:cNvPr>
          <p:cNvSpPr/>
          <p:nvPr/>
        </p:nvSpPr>
        <p:spPr>
          <a:xfrm>
            <a:off x="9102904" y="1076595"/>
            <a:ext cx="2342508" cy="1193994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554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1481"/>
          </a:xfrm>
        </p:spPr>
        <p:txBody>
          <a:bodyPr>
            <a:normAutofit/>
          </a:bodyPr>
          <a:lstStyle/>
          <a:p>
            <a:r>
              <a:rPr lang="en-GB" dirty="0"/>
              <a:t>Sprint Planning</a:t>
            </a:r>
          </a:p>
          <a:p>
            <a:pPr lvl="1"/>
            <a:r>
              <a:rPr lang="en-GB" dirty="0"/>
              <a:t>Break down the items in the backlog into groups/sprints</a:t>
            </a:r>
          </a:p>
          <a:p>
            <a:pPr lvl="1"/>
            <a:r>
              <a:rPr lang="en-GB" dirty="0"/>
              <a:t>There should be a natural goal that the selected items</a:t>
            </a:r>
            <a:br>
              <a:rPr lang="en-GB" dirty="0"/>
            </a:br>
            <a:r>
              <a:rPr lang="en-GB" dirty="0"/>
              <a:t>achieves once completed. E.g.:</a:t>
            </a:r>
          </a:p>
          <a:p>
            <a:pPr lvl="2"/>
            <a:r>
              <a:rPr lang="en-GB" dirty="0"/>
              <a:t>Map out and create all skeleton classes, interfaces, etc.</a:t>
            </a:r>
          </a:p>
          <a:p>
            <a:pPr lvl="2"/>
            <a:r>
              <a:rPr lang="en-GB" dirty="0"/>
              <a:t>Align on the public interface of each class</a:t>
            </a:r>
          </a:p>
          <a:p>
            <a:pPr lvl="2"/>
            <a:r>
              <a:rPr lang="en-GB" dirty="0"/>
              <a:t>Implement the base set of methods for each</a:t>
            </a:r>
          </a:p>
          <a:p>
            <a:endParaRPr lang="en-GB" b="1" dirty="0"/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4A0CAC5C-241B-3387-182A-1F65F13FA4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t="15359" r="4087" b="9662"/>
          <a:stretch/>
        </p:blipFill>
        <p:spPr bwMode="auto">
          <a:xfrm>
            <a:off x="8852899" y="1294545"/>
            <a:ext cx="3339101" cy="466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226804D-88FA-6C91-9D64-1619773E6855}"/>
              </a:ext>
            </a:extLst>
          </p:cNvPr>
          <p:cNvSpPr/>
          <p:nvPr/>
        </p:nvSpPr>
        <p:spPr>
          <a:xfrm>
            <a:off x="9133726" y="2114285"/>
            <a:ext cx="2342508" cy="1193994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152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1482"/>
          </a:xfrm>
        </p:spPr>
        <p:txBody>
          <a:bodyPr>
            <a:normAutofit/>
          </a:bodyPr>
          <a:lstStyle/>
          <a:p>
            <a:r>
              <a:rPr lang="en-GB" dirty="0"/>
              <a:t>The Sprint itself</a:t>
            </a:r>
          </a:p>
          <a:p>
            <a:pPr lvl="1"/>
            <a:r>
              <a:rPr lang="en-GB" dirty="0"/>
              <a:t>The team works on those items</a:t>
            </a:r>
          </a:p>
          <a:p>
            <a:pPr lvl="2"/>
            <a:r>
              <a:rPr lang="en-GB" dirty="0"/>
              <a:t> Fixed length of time, usually 1-3 weeks</a:t>
            </a:r>
          </a:p>
          <a:p>
            <a:pPr lvl="2"/>
            <a:r>
              <a:rPr lang="en-GB" dirty="0"/>
              <a:t>There should be a working partial product at the end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GB" dirty="0"/>
              <a:t>“Daily” (or in our case, likely less frequent) Stand-Ups</a:t>
            </a:r>
          </a:p>
          <a:p>
            <a:pPr lvl="2"/>
            <a:r>
              <a:rPr lang="en-GB" dirty="0"/>
              <a:t>~10-15 mins</a:t>
            </a:r>
          </a:p>
          <a:p>
            <a:pPr lvl="2"/>
            <a:r>
              <a:rPr lang="en-GB" dirty="0"/>
              <a:t>Helps keep everyone on track and organized</a:t>
            </a:r>
          </a:p>
          <a:p>
            <a:pPr lvl="2"/>
            <a:r>
              <a:rPr lang="en-GB" dirty="0"/>
              <a:t>Summarize what everyone did since the last meeting</a:t>
            </a:r>
          </a:p>
          <a:p>
            <a:pPr lvl="2"/>
            <a:r>
              <a:rPr lang="en-GB" dirty="0"/>
              <a:t>What they will do next</a:t>
            </a:r>
          </a:p>
          <a:p>
            <a:pPr lvl="2"/>
            <a:r>
              <a:rPr lang="en-GB" dirty="0"/>
              <a:t>Any barriers or challenges they are facing</a:t>
            </a:r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4A0CAC5C-241B-3387-182A-1F65F13FA4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t="15359" r="4087" b="9662"/>
          <a:stretch/>
        </p:blipFill>
        <p:spPr bwMode="auto">
          <a:xfrm>
            <a:off x="8852899" y="1294545"/>
            <a:ext cx="3339101" cy="466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6DD8BE6-614A-BC20-23AA-8053C29D0009}"/>
              </a:ext>
            </a:extLst>
          </p:cNvPr>
          <p:cNvSpPr/>
          <p:nvPr/>
        </p:nvSpPr>
        <p:spPr>
          <a:xfrm>
            <a:off x="9195372" y="3037371"/>
            <a:ext cx="2996628" cy="1193994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28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1482"/>
          </a:xfrm>
        </p:spPr>
        <p:txBody>
          <a:bodyPr>
            <a:normAutofit/>
          </a:bodyPr>
          <a:lstStyle/>
          <a:p>
            <a:r>
              <a:rPr lang="en-GB" dirty="0"/>
              <a:t>Sprint Review</a:t>
            </a:r>
          </a:p>
          <a:p>
            <a:pPr lvl="2"/>
            <a:r>
              <a:rPr lang="en-GB" dirty="0"/>
              <a:t>The deliverables for the sprint are presented to the stakeholders </a:t>
            </a:r>
            <a:br>
              <a:rPr lang="en-GB" dirty="0"/>
            </a:br>
            <a:r>
              <a:rPr lang="en-GB" dirty="0"/>
              <a:t>for feedback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In our case, this are the staggered due dates</a:t>
            </a:r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4A0CAC5C-241B-3387-182A-1F65F13FA4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t="15359" r="4087" b="9662"/>
          <a:stretch/>
        </p:blipFill>
        <p:spPr bwMode="auto">
          <a:xfrm>
            <a:off x="8852899" y="1294545"/>
            <a:ext cx="3339101" cy="466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6DD8BE6-614A-BC20-23AA-8053C29D0009}"/>
              </a:ext>
            </a:extLst>
          </p:cNvPr>
          <p:cNvSpPr/>
          <p:nvPr/>
        </p:nvSpPr>
        <p:spPr>
          <a:xfrm>
            <a:off x="9116602" y="3992868"/>
            <a:ext cx="2329665" cy="1193994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591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1482"/>
          </a:xfrm>
        </p:spPr>
        <p:txBody>
          <a:bodyPr>
            <a:normAutofit/>
          </a:bodyPr>
          <a:lstStyle/>
          <a:p>
            <a:r>
              <a:rPr lang="en-GB" dirty="0"/>
              <a:t>Sprint Retrospective</a:t>
            </a:r>
          </a:p>
          <a:p>
            <a:pPr lvl="1"/>
            <a:r>
              <a:rPr lang="en-GB" dirty="0"/>
              <a:t>A chance for the team to reflect on how the sprint went</a:t>
            </a:r>
          </a:p>
          <a:p>
            <a:pPr lvl="2"/>
            <a:r>
              <a:rPr lang="en-GB" dirty="0"/>
              <a:t>What working dynamics worked well, what didn’t, and what </a:t>
            </a:r>
            <a:br>
              <a:rPr lang="en-GB" dirty="0"/>
            </a:br>
            <a:r>
              <a:rPr lang="en-GB" dirty="0"/>
              <a:t>can be changed for the future to increase efficiency</a:t>
            </a:r>
          </a:p>
          <a:p>
            <a:r>
              <a:rPr lang="en-GB" dirty="0"/>
              <a:t>Repeat</a:t>
            </a:r>
          </a:p>
          <a:p>
            <a:pPr lvl="1"/>
            <a:r>
              <a:rPr lang="en-GB" dirty="0"/>
              <a:t>Implement feedback from stakeholders from spring review</a:t>
            </a:r>
          </a:p>
          <a:p>
            <a:pPr lvl="1"/>
            <a:r>
              <a:rPr lang="en-GB" dirty="0"/>
              <a:t>Apply any lessons learned from sprint retrospective</a:t>
            </a:r>
          </a:p>
          <a:p>
            <a:pPr lvl="1"/>
            <a:r>
              <a:rPr lang="en-GB" dirty="0"/>
              <a:t>Moving on to the next set of items from product backlog</a:t>
            </a:r>
          </a:p>
          <a:p>
            <a:pPr lvl="1"/>
            <a:endParaRPr lang="en-GB" dirty="0"/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4A0CAC5C-241B-3387-182A-1F65F13FA4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t="15359" r="4087" b="9662"/>
          <a:stretch/>
        </p:blipFill>
        <p:spPr bwMode="auto">
          <a:xfrm>
            <a:off x="8852899" y="1294545"/>
            <a:ext cx="3339101" cy="466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8DB7728-7AF6-3389-7147-97E0E5AAEE2D}"/>
              </a:ext>
            </a:extLst>
          </p:cNvPr>
          <p:cNvSpPr/>
          <p:nvPr/>
        </p:nvSpPr>
        <p:spPr>
          <a:xfrm>
            <a:off x="9154274" y="5104066"/>
            <a:ext cx="2342508" cy="1193994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8261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SCRUM Strengths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1482"/>
          </a:xfrm>
        </p:spPr>
        <p:txBody>
          <a:bodyPr>
            <a:normAutofit/>
          </a:bodyPr>
          <a:lstStyle/>
          <a:p>
            <a:r>
              <a:rPr lang="en-GB" dirty="0"/>
              <a:t>Iterative: allowing for agility and adaptability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Stakeholder-focused: responding to their changing needs, keeps them involved in what is delivered and when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Continuously deliveries: partial working product deliveries ensures alignment among the stakeholder and developers understands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Constant feedback: both in term of the product but also team effectiveness, project progress, and overall costs</a:t>
            </a:r>
          </a:p>
          <a:p>
            <a:pPr marL="0" indent="0">
              <a:buNone/>
            </a:pP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9504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9399-0B2E-86B3-003F-F08109A1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FE89A-3B8C-4BD2-9460-8D19B5C83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Throwback to Interfaces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Observable Interface and Observer Class</a:t>
            </a:r>
            <a:endParaRPr lang="en-GB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Software Development Life Cycle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SCRUM</a:t>
            </a: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Design Patterns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Model-View-Controller (MVC)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Review of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EventHandler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from JavaFX lesson</a:t>
            </a:r>
          </a:p>
          <a:p>
            <a:pPr lvl="1"/>
            <a:endParaRPr lang="en-GB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CA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56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345"/>
            <a:ext cx="10515600" cy="1325563"/>
          </a:xfrm>
        </p:spPr>
        <p:txBody>
          <a:bodyPr/>
          <a:lstStyle/>
          <a:p>
            <a:r>
              <a:rPr lang="en-GB" dirty="0"/>
              <a:t>SCRUM Graphic</a:t>
            </a:r>
            <a:br>
              <a:rPr lang="en-GB" dirty="0"/>
            </a:br>
            <a:r>
              <a:rPr lang="en-GB" dirty="0"/>
              <a:t> Summary</a:t>
            </a:r>
          </a:p>
        </p:txBody>
      </p:sp>
      <p:pic>
        <p:nvPicPr>
          <p:cNvPr id="3074" name="Picture 2" descr="An infographic describing the scrum framework">
            <a:extLst>
              <a:ext uri="{FF2B5EF4-FFF2-40B4-BE49-F238E27FC236}">
                <a16:creationId xmlns:a16="http://schemas.microsoft.com/office/drawing/2014/main" id="{3A5937A7-DE9F-41D5-ABE2-ACB5FAFFA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88" y="0"/>
            <a:ext cx="7666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907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D80C5-0F8C-331B-F8B0-A998D6676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do we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1198-CC43-B158-1558-3C5CDF4D3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This course is to teach you themes of software development</a:t>
            </a:r>
          </a:p>
          <a:p>
            <a:r>
              <a:rPr lang="en-GB" dirty="0"/>
              <a:t>A reality of software dev is </a:t>
            </a:r>
            <a:r>
              <a:rPr lang="en-GB" u="sng" dirty="0"/>
              <a:t>group work </a:t>
            </a:r>
            <a:r>
              <a:rPr lang="en-GB" dirty="0"/>
              <a:t>(yes, yes, I know…boo!)</a:t>
            </a:r>
          </a:p>
          <a:p>
            <a:pPr lvl="1"/>
            <a:r>
              <a:rPr lang="en-GB" dirty="0"/>
              <a:t>Much to everyone’s pain, this means we need to practice formalized groupwork in this course</a:t>
            </a:r>
          </a:p>
          <a:p>
            <a:endParaRPr lang="en-GB" dirty="0"/>
          </a:p>
          <a:p>
            <a:r>
              <a:rPr lang="en-GB" dirty="0"/>
              <a:t>Assignment 2 (not released yet, don’t worry!) will have groups</a:t>
            </a:r>
          </a:p>
          <a:p>
            <a:pPr lvl="1"/>
            <a:r>
              <a:rPr lang="en-GB" dirty="0"/>
              <a:t>SCRUM workflow will be expected and evaluated for A2</a:t>
            </a:r>
          </a:p>
          <a:p>
            <a:endParaRPr lang="en-GB" dirty="0"/>
          </a:p>
          <a:p>
            <a:r>
              <a:rPr lang="en-GB" dirty="0"/>
              <a:t>If being taught valuable skills to be successful in the real world isn’t enough motivation…</a:t>
            </a:r>
          </a:p>
          <a:p>
            <a:pPr lvl="1"/>
            <a:r>
              <a:rPr lang="en-GB" dirty="0"/>
              <a:t>Yes, you can be tested on SCRUM concepts on the midterm and exam!</a:t>
            </a:r>
          </a:p>
        </p:txBody>
      </p:sp>
    </p:spTree>
    <p:extLst>
      <p:ext uri="{BB962C8B-B14F-4D97-AF65-F5344CB8AC3E}">
        <p14:creationId xmlns:p14="http://schemas.microsoft.com/office/powerpoint/2010/main" val="1763348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57C76-EB35-D7A5-26F4-86C452619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It’s difficult to collaboratively build a product when you’re always waiting for someone else to finish their part</a:t>
            </a:r>
          </a:p>
          <a:p>
            <a:endParaRPr lang="en-GB" dirty="0"/>
          </a:p>
          <a:p>
            <a:r>
              <a:rPr lang="en-GB" dirty="0"/>
              <a:t>This occurs when the code structure/design is not very flexible or modular (i.e. it occurs when the code is badly designed)</a:t>
            </a:r>
          </a:p>
          <a:p>
            <a:endParaRPr lang="en-GB" dirty="0"/>
          </a:p>
          <a:p>
            <a:r>
              <a:rPr lang="en-GB" dirty="0"/>
              <a:t>Design patterns are a notion of structuring/arranging code to be flexible and modular</a:t>
            </a:r>
          </a:p>
          <a:p>
            <a:pPr lvl="1"/>
            <a:r>
              <a:rPr lang="en-GB" dirty="0"/>
              <a:t>Describes code structure, not implementation details</a:t>
            </a:r>
          </a:p>
          <a:p>
            <a:pPr lvl="1"/>
            <a:r>
              <a:rPr lang="en-GB" dirty="0"/>
              <a:t>Language-agnostic (i.e. not specific to Java)</a:t>
            </a:r>
          </a:p>
        </p:txBody>
      </p:sp>
    </p:spTree>
    <p:extLst>
      <p:ext uri="{BB962C8B-B14F-4D97-AF65-F5344CB8AC3E}">
        <p14:creationId xmlns:p14="http://schemas.microsoft.com/office/powerpoint/2010/main" val="2512907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Patterns – Simple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57C76-EB35-D7A5-26F4-86C452619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014472"/>
            <a:ext cx="12192000" cy="147840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GB" b="1" dirty="0">
                <a:solidFill>
                  <a:schemeClr val="accent1"/>
                </a:solidFill>
              </a:rPr>
              <a:t>Question</a:t>
            </a:r>
            <a:r>
              <a:rPr lang="en-GB" dirty="0"/>
              <a:t>: The UI is different, but do we need to overhaul the codebase? Or do can we simply redesign the visuals and hook it back to the existing codebase?</a:t>
            </a:r>
          </a:p>
          <a:p>
            <a:pPr marL="0" indent="0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b="1" dirty="0">
                <a:solidFill>
                  <a:srgbClr val="92D050"/>
                </a:solidFill>
              </a:rPr>
              <a:t>Ans</a:t>
            </a:r>
            <a:r>
              <a:rPr lang="en-GB" dirty="0"/>
              <a:t>: That depends on if the components of the code are organized wisely </a:t>
            </a:r>
            <a:r>
              <a:rPr lang="en-GB" dirty="0">
                <a:sym typeface="Wingdings" pitchFamily="2" charset="2"/>
              </a:rPr>
              <a:t>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C54674-2A27-5983-1135-378492FB8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568" y="2076479"/>
            <a:ext cx="5559179" cy="2705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B034A1-3913-A026-F90A-07F5B57D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303"/>
          <a:stretch/>
        </p:blipFill>
        <p:spPr>
          <a:xfrm>
            <a:off x="490959" y="2204404"/>
            <a:ext cx="3632200" cy="244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41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Patterns - MVC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57C76-EB35-D7A5-26F4-86C452619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254483" cy="4626948"/>
          </a:xfrm>
        </p:spPr>
        <p:txBody>
          <a:bodyPr>
            <a:normAutofit/>
          </a:bodyPr>
          <a:lstStyle/>
          <a:p>
            <a:r>
              <a:rPr lang="en-GB" b="1" u="sng" dirty="0"/>
              <a:t>M</a:t>
            </a:r>
            <a:r>
              <a:rPr lang="en-GB" dirty="0"/>
              <a:t>odel (Data &amp;Logic centre)</a:t>
            </a:r>
          </a:p>
          <a:p>
            <a:pPr lvl="1"/>
            <a:r>
              <a:rPr lang="en-GB" dirty="0"/>
              <a:t> Handles the data and business logic (e.g., database operations, rules, computations)</a:t>
            </a:r>
          </a:p>
          <a:p>
            <a:pPr lvl="1"/>
            <a:r>
              <a:rPr lang="en-GB" dirty="0"/>
              <a:t>Defines how data is structured, stored, and modified</a:t>
            </a:r>
          </a:p>
          <a:p>
            <a:r>
              <a:rPr lang="en-GB" b="1" u="sng" dirty="0"/>
              <a:t>V</a:t>
            </a:r>
            <a:r>
              <a:rPr lang="en-GB" dirty="0"/>
              <a:t>iew (Visual elements that display model information)</a:t>
            </a:r>
          </a:p>
          <a:p>
            <a:pPr lvl="1"/>
            <a:r>
              <a:rPr lang="en-GB" dirty="0"/>
              <a:t>Manages what the user sees (UI, templates, web pages)</a:t>
            </a:r>
          </a:p>
          <a:p>
            <a:pPr lvl="1"/>
            <a:r>
              <a:rPr lang="en-GB" dirty="0"/>
              <a:t>But doesn’t know how that data is managed</a:t>
            </a:r>
          </a:p>
          <a:p>
            <a:r>
              <a:rPr lang="en-GB" b="1" u="sng" dirty="0"/>
              <a:t>C</a:t>
            </a:r>
            <a:r>
              <a:rPr lang="en-GB" dirty="0"/>
              <a:t>ontroller</a:t>
            </a:r>
          </a:p>
          <a:p>
            <a:pPr lvl="1"/>
            <a:r>
              <a:rPr lang="en-GB" dirty="0"/>
              <a:t>it interprets user actions, updates the model, and selects which view to display</a:t>
            </a:r>
          </a:p>
          <a:p>
            <a:pPr lvl="1"/>
            <a:r>
              <a:rPr lang="en-GB" dirty="0"/>
              <a:t>Connects the user’s actions (clicks, input, commands, etc.) with the model and view</a:t>
            </a:r>
          </a:p>
          <a:p>
            <a:pPr lvl="1"/>
            <a:r>
              <a:rPr lang="en-GB" dirty="0"/>
              <a:t>Interprets what the user wants and tells the model and view to update accordingly</a:t>
            </a:r>
          </a:p>
        </p:txBody>
      </p:sp>
    </p:spTree>
    <p:extLst>
      <p:ext uri="{BB962C8B-B14F-4D97-AF65-F5344CB8AC3E}">
        <p14:creationId xmlns:p14="http://schemas.microsoft.com/office/powerpoint/2010/main" val="2386848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Patterns - MVC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57C76-EB35-D7A5-26F4-86C452619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2694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We’ve seen this before! </a:t>
            </a:r>
            <a:r>
              <a:rPr lang="en-GB" dirty="0" err="1"/>
              <a:t>Balloon.java</a:t>
            </a:r>
            <a:r>
              <a:rPr lang="en-GB" dirty="0"/>
              <a:t> vs </a:t>
            </a:r>
            <a:r>
              <a:rPr lang="en-GB" dirty="0" err="1"/>
              <a:t>UseBalloon.java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r>
              <a:rPr lang="en-GB" b="1" dirty="0"/>
              <a:t>Model</a:t>
            </a:r>
            <a:r>
              <a:rPr lang="en-GB" dirty="0"/>
              <a:t>: </a:t>
            </a:r>
            <a:r>
              <a:rPr lang="en-GB" dirty="0" err="1"/>
              <a:t>Balloon.java</a:t>
            </a:r>
            <a:r>
              <a:rPr lang="en-GB" dirty="0"/>
              <a:t> defines what a balloon looks like</a:t>
            </a:r>
          </a:p>
          <a:p>
            <a:pPr lvl="1"/>
            <a:endParaRPr lang="en-GB" dirty="0"/>
          </a:p>
          <a:p>
            <a:r>
              <a:rPr lang="en-GB" b="1" dirty="0"/>
              <a:t>Controller</a:t>
            </a:r>
            <a:r>
              <a:rPr lang="en-GB" dirty="0"/>
              <a:t>: </a:t>
            </a:r>
            <a:r>
              <a:rPr lang="en-GB" dirty="0" err="1"/>
              <a:t>UseBalloon.Java</a:t>
            </a:r>
            <a:r>
              <a:rPr lang="en-GB" dirty="0"/>
              <a:t> is a completely separate class (i.e. no inheritance relationship) that simply “controls” how the balloons get used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Note the structure of the code - the code that defines a use case for the object is separated from object itself</a:t>
            </a:r>
          </a:p>
          <a:p>
            <a:pPr lvl="2"/>
            <a:r>
              <a:rPr lang="en-GB" dirty="0"/>
              <a:t>Controller interacts with the model via its public interface/</a:t>
            </a:r>
            <a:r>
              <a:rPr lang="en-GB" dirty="0" err="1"/>
              <a:t>api</a:t>
            </a:r>
            <a:endParaRPr lang="en-GB" dirty="0"/>
          </a:p>
          <a:p>
            <a:pPr lvl="1"/>
            <a:endParaRPr lang="en-GB" dirty="0"/>
          </a:p>
          <a:p>
            <a:r>
              <a:rPr lang="en-GB" b="1" dirty="0"/>
              <a:t>View</a:t>
            </a:r>
            <a:r>
              <a:rPr lang="en-GB" dirty="0"/>
              <a:t>: missing, but not too hard to add given the existing code structure!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CAAF8B-1EA4-0AE7-9265-B7DC80B98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124" y="405427"/>
            <a:ext cx="3164013" cy="13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08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Patterns - MVC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57C76-EB35-D7A5-26F4-86C452619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256" y="1825625"/>
            <a:ext cx="11564092" cy="462694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Here’s a GUI – now let’s analyse how to</a:t>
            </a:r>
            <a:br>
              <a:rPr lang="en-GB" dirty="0"/>
            </a:br>
            <a:r>
              <a:rPr lang="en-GB" dirty="0"/>
              <a:t>structure the code according to MVC</a:t>
            </a:r>
          </a:p>
          <a:p>
            <a:endParaRPr lang="en-GB" dirty="0"/>
          </a:p>
          <a:p>
            <a:r>
              <a:rPr lang="en-GB" b="1" dirty="0"/>
              <a:t>Model</a:t>
            </a:r>
            <a:r>
              <a:rPr lang="en-GB" dirty="0"/>
              <a:t>: balloon objects</a:t>
            </a:r>
          </a:p>
          <a:p>
            <a:pPr lvl="1"/>
            <a:endParaRPr lang="en-GB" dirty="0"/>
          </a:p>
          <a:p>
            <a:r>
              <a:rPr lang="en-GB" b="1" dirty="0"/>
              <a:t>View</a:t>
            </a:r>
            <a:r>
              <a:rPr lang="en-GB" dirty="0"/>
              <a:t>: the portion of the GUI responsible for </a:t>
            </a:r>
            <a:r>
              <a:rPr lang="en-GB" i="1" u="sng" dirty="0"/>
              <a:t>displaying information</a:t>
            </a:r>
            <a:r>
              <a:rPr lang="en-GB" dirty="0"/>
              <a:t> from the </a:t>
            </a:r>
            <a:r>
              <a:rPr lang="en-GB" i="1" u="sng" dirty="0"/>
              <a:t>model</a:t>
            </a:r>
          </a:p>
          <a:p>
            <a:pPr lvl="1"/>
            <a:r>
              <a:rPr lang="en-GB" dirty="0"/>
              <a:t>The two Labels </a:t>
            </a:r>
          </a:p>
          <a:p>
            <a:pPr lvl="1"/>
            <a:r>
              <a:rPr lang="en-GB" dirty="0"/>
              <a:t>Things that update their values as needed to reflect the new state of the model</a:t>
            </a:r>
          </a:p>
          <a:p>
            <a:pPr lvl="1"/>
            <a:endParaRPr lang="en-GB" dirty="0"/>
          </a:p>
          <a:p>
            <a:r>
              <a:rPr lang="en-GB" b="1" dirty="0"/>
              <a:t>Controller</a:t>
            </a:r>
            <a:r>
              <a:rPr lang="en-GB" dirty="0"/>
              <a:t>: The other parts of the GUI that let the </a:t>
            </a:r>
            <a:r>
              <a:rPr lang="en-GB" i="1" u="sng" dirty="0"/>
              <a:t>user interact </a:t>
            </a:r>
            <a:r>
              <a:rPr lang="en-GB" dirty="0"/>
              <a:t>with the </a:t>
            </a:r>
            <a:r>
              <a:rPr lang="en-GB" i="1" u="sng" dirty="0"/>
              <a:t>model</a:t>
            </a:r>
          </a:p>
          <a:p>
            <a:pPr lvl="1"/>
            <a:r>
              <a:rPr lang="en-GB" dirty="0"/>
              <a:t>Typically EventHandlers are considered Controllers</a:t>
            </a:r>
          </a:p>
          <a:p>
            <a:pPr lvl="1"/>
            <a:r>
              <a:rPr lang="en-GB" dirty="0"/>
              <a:t>And their associated GUI parts (the two buttons, in this case)</a:t>
            </a:r>
          </a:p>
          <a:p>
            <a:pPr lvl="1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3FCF46-379C-D99E-4F75-7B4A12CF6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057" y="740273"/>
            <a:ext cx="5014845" cy="27163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05ADED-774D-F77B-E978-7369ED2F10F3}"/>
              </a:ext>
            </a:extLst>
          </p:cNvPr>
          <p:cNvSpPr txBox="1"/>
          <p:nvPr/>
        </p:nvSpPr>
        <p:spPr>
          <a:xfrm>
            <a:off x="8835776" y="370941"/>
            <a:ext cx="1428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Desired View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F97A80A-39AA-56A8-FD8F-F2B5BA1C5ACE}"/>
              </a:ext>
            </a:extLst>
          </p:cNvPr>
          <p:cNvSpPr/>
          <p:nvPr/>
        </p:nvSpPr>
        <p:spPr>
          <a:xfrm>
            <a:off x="6786609" y="405427"/>
            <a:ext cx="5311739" cy="3169185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6107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8" y="-173227"/>
            <a:ext cx="10515600" cy="1325563"/>
          </a:xfrm>
        </p:spPr>
        <p:txBody>
          <a:bodyPr/>
          <a:lstStyle/>
          <a:p>
            <a:r>
              <a:rPr lang="en-GB" dirty="0"/>
              <a:t>Design Patterns - MVC</a:t>
            </a:r>
          </a:p>
        </p:txBody>
      </p:sp>
      <p:pic>
        <p:nvPicPr>
          <p:cNvPr id="10242" name="Picture 2" descr="MVC - Glossary | MDN">
            <a:extLst>
              <a:ext uri="{FF2B5EF4-FFF2-40B4-BE49-F238E27FC236}">
                <a16:creationId xmlns:a16="http://schemas.microsoft.com/office/drawing/2014/main" id="{881F2B42-2A9B-2377-6CC1-F9A634E40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815" y="723044"/>
            <a:ext cx="7215883" cy="541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291F6C-8983-4F3D-A02D-DD2189FA0E98}"/>
              </a:ext>
            </a:extLst>
          </p:cNvPr>
          <p:cNvSpPr txBox="1"/>
          <p:nvPr/>
        </p:nvSpPr>
        <p:spPr>
          <a:xfrm>
            <a:off x="6842590" y="1229023"/>
            <a:ext cx="27683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Balloon objects</a:t>
            </a:r>
          </a:p>
          <a:p>
            <a:r>
              <a:rPr lang="en-GB" sz="1200" dirty="0"/>
              <a:t>- Have a robust public interface that </a:t>
            </a:r>
            <a:br>
              <a:rPr lang="en-GB" sz="1200" dirty="0"/>
            </a:br>
            <a:r>
              <a:rPr lang="en-GB" sz="1200" dirty="0"/>
              <a:t>allows the controller to interact with and </a:t>
            </a:r>
            <a:br>
              <a:rPr lang="en-GB" sz="1200" dirty="0"/>
            </a:br>
            <a:r>
              <a:rPr lang="en-GB" sz="1200" dirty="0"/>
              <a:t>update Balloons</a:t>
            </a:r>
          </a:p>
          <a:p>
            <a:r>
              <a:rPr lang="en-GB" sz="1200" dirty="0">
                <a:solidFill>
                  <a:srgbClr val="00B050"/>
                </a:solidFill>
              </a:rPr>
              <a:t>- Can be Observed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C79CE9-B5FB-7856-80B3-5021F562A8AC}"/>
              </a:ext>
            </a:extLst>
          </p:cNvPr>
          <p:cNvSpPr txBox="1"/>
          <p:nvPr/>
        </p:nvSpPr>
        <p:spPr>
          <a:xfrm>
            <a:off x="8908073" y="4243983"/>
            <a:ext cx="3331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EventHandlers (for the buttons)</a:t>
            </a:r>
          </a:p>
          <a:p>
            <a:r>
              <a:rPr lang="en-GB" sz="1200" dirty="0"/>
              <a:t>Is where the code that:</a:t>
            </a:r>
          </a:p>
          <a:p>
            <a:r>
              <a:rPr lang="en-GB" sz="1200" dirty="0"/>
              <a:t>    - interprets user input,</a:t>
            </a:r>
          </a:p>
          <a:p>
            <a:r>
              <a:rPr lang="en-GB" sz="1200" dirty="0"/>
              <a:t>    - Uses Balloon’s public API to update the objects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F0F1BA-B7E2-4DFB-3A86-3732656FC2A6}"/>
              </a:ext>
            </a:extLst>
          </p:cNvPr>
          <p:cNvSpPr txBox="1"/>
          <p:nvPr/>
        </p:nvSpPr>
        <p:spPr>
          <a:xfrm>
            <a:off x="359201" y="4892889"/>
            <a:ext cx="4402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Labels</a:t>
            </a:r>
          </a:p>
          <a:p>
            <a:r>
              <a:rPr lang="en-GB" sz="1200" dirty="0"/>
              <a:t>    - </a:t>
            </a:r>
            <a:r>
              <a:rPr lang="en-GB" sz="1200" dirty="0">
                <a:solidFill>
                  <a:srgbClr val="00B050"/>
                </a:solidFill>
              </a:rPr>
              <a:t>Implements Observer</a:t>
            </a:r>
          </a:p>
          <a:p>
            <a:r>
              <a:rPr lang="en-GB" sz="1200" dirty="0"/>
              <a:t>    - They update themselves when the </a:t>
            </a:r>
            <a:br>
              <a:rPr lang="en-GB" sz="1200" dirty="0"/>
            </a:br>
            <a:r>
              <a:rPr lang="en-GB" sz="1200" dirty="0"/>
              <a:t>        model updates (when the observable object notifies Observers)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C46F10-B295-520D-ACD7-C000A8129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0912" y="145510"/>
            <a:ext cx="2501900" cy="1828800"/>
          </a:xfrm>
          <a:prstGeom prst="rect">
            <a:avLst/>
          </a:prstGeom>
          <a:noFill/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2BEF456-DF3E-C2A2-178C-9B201E7A7717}"/>
              </a:ext>
            </a:extLst>
          </p:cNvPr>
          <p:cNvSpPr/>
          <p:nvPr/>
        </p:nvSpPr>
        <p:spPr>
          <a:xfrm>
            <a:off x="9880680" y="405806"/>
            <a:ext cx="2147299" cy="421240"/>
          </a:xfrm>
          <a:prstGeom prst="roundRect">
            <a:avLst/>
          </a:prstGeom>
          <a:noFill/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028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Patterns - MVC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AE4651-03AA-7D7F-8AEB-3BD0600FD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13" y="2049694"/>
            <a:ext cx="5972442" cy="30346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3FCF46-379C-D99E-4F75-7B4A12CF6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655" y="2646086"/>
            <a:ext cx="3331431" cy="18045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74ED9B-9495-9E88-5917-75672AC7657A}"/>
              </a:ext>
            </a:extLst>
          </p:cNvPr>
          <p:cNvSpPr txBox="1"/>
          <p:nvPr/>
        </p:nvSpPr>
        <p:spPr>
          <a:xfrm>
            <a:off x="0" y="5680733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GB" sz="2800" dirty="0"/>
              <a:t>Let’s move to IntelliJ and take a closer look at the details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68169E-4CDB-E979-3BFD-EDDC43D929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5392" y="556990"/>
            <a:ext cx="2501900" cy="1828800"/>
          </a:xfrm>
          <a:prstGeom prst="rect">
            <a:avLst/>
          </a:prstGeom>
          <a:noFill/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E8F8533-D9C8-3E81-433A-7CA2392DFB97}"/>
              </a:ext>
            </a:extLst>
          </p:cNvPr>
          <p:cNvSpPr/>
          <p:nvPr/>
        </p:nvSpPr>
        <p:spPr>
          <a:xfrm>
            <a:off x="8875160" y="817286"/>
            <a:ext cx="2147299" cy="421240"/>
          </a:xfrm>
          <a:prstGeom prst="roundRect">
            <a:avLst/>
          </a:prstGeom>
          <a:noFill/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8696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MVC – Study Homework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F6314-2D6D-398E-393D-EA92124185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8511"/>
            <a:ext cx="10515600" cy="3722420"/>
          </a:xfrm>
        </p:spPr>
        <p:txBody>
          <a:bodyPr>
            <a:normAutofit/>
          </a:bodyPr>
          <a:lstStyle/>
          <a:p>
            <a:r>
              <a:rPr lang="en-GB" dirty="0"/>
              <a:t>Review the apps found in the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balloonmvc</a:t>
            </a:r>
            <a:r>
              <a:rPr lang="en-GB" dirty="0"/>
              <a:t> and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nonMVCballoon</a:t>
            </a:r>
            <a:r>
              <a:rPr lang="en-GB" dirty="0"/>
              <a:t> packages</a:t>
            </a:r>
          </a:p>
          <a:p>
            <a:pPr lvl="1"/>
            <a:r>
              <a:rPr lang="en-GB" sz="2000" dirty="0" err="1"/>
              <a:t>Balloonmvc</a:t>
            </a:r>
            <a:r>
              <a:rPr lang="en-GB" sz="2000" dirty="0"/>
              <a:t>: </a:t>
            </a:r>
            <a:r>
              <a:rPr lang="en-GB" sz="2000" dirty="0" err="1"/>
              <a:t>Balloon.java</a:t>
            </a:r>
            <a:r>
              <a:rPr lang="en-GB" sz="2000" dirty="0"/>
              <a:t>, </a:t>
            </a:r>
            <a:r>
              <a:rPr lang="en-GB" sz="2000" dirty="0" err="1"/>
              <a:t>ButtonInflateEventHandler.java</a:t>
            </a:r>
            <a:r>
              <a:rPr lang="en-GB" sz="2000" dirty="0"/>
              <a:t>, </a:t>
            </a:r>
            <a:r>
              <a:rPr lang="en-GB" sz="2000" dirty="0" err="1"/>
              <a:t>GUIView.java</a:t>
            </a:r>
            <a:r>
              <a:rPr lang="en-GB" sz="2000" dirty="0"/>
              <a:t>, GUIApp2.java</a:t>
            </a:r>
          </a:p>
          <a:p>
            <a:pPr lvl="1"/>
            <a:r>
              <a:rPr lang="en-GB" sz="2000" dirty="0" err="1"/>
              <a:t>nonMVCballoon</a:t>
            </a:r>
            <a:r>
              <a:rPr lang="en-GB" sz="2000" dirty="0"/>
              <a:t>: </a:t>
            </a:r>
            <a:r>
              <a:rPr lang="en-GB" sz="2000" dirty="0" err="1"/>
              <a:t>BadBalloon.java</a:t>
            </a:r>
            <a:r>
              <a:rPr lang="en-GB" sz="2000" dirty="0"/>
              <a:t>, </a:t>
            </a:r>
            <a:r>
              <a:rPr lang="en-GB" sz="2000" dirty="0" err="1"/>
              <a:t>BalloonGUI.java</a:t>
            </a:r>
            <a:endParaRPr lang="en-GB" sz="2000" dirty="0"/>
          </a:p>
          <a:p>
            <a:pPr marL="457200" lvl="1" indent="0">
              <a:buNone/>
            </a:pPr>
            <a:endParaRPr lang="en-GB" sz="2000" dirty="0"/>
          </a:p>
          <a:p>
            <a:r>
              <a:rPr lang="en-GB" dirty="0"/>
              <a:t>Compare and contrast the difference in their code structure</a:t>
            </a:r>
          </a:p>
          <a:p>
            <a:pPr lvl="1"/>
            <a:r>
              <a:rPr lang="en-GB" dirty="0"/>
              <a:t>But note that to the user the look and function the same way</a:t>
            </a:r>
          </a:p>
          <a:p>
            <a:endParaRPr lang="en-GB" dirty="0"/>
          </a:p>
          <a:p>
            <a:r>
              <a:rPr lang="en-GB" dirty="0"/>
              <a:t>Try: refactoring the codebase in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nonMVCballoon</a:t>
            </a:r>
            <a:r>
              <a:rPr lang="en-GB" dirty="0"/>
              <a:t> to be MVC-compliant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45FC14-A725-820A-33F6-5445FF652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439" y="166572"/>
            <a:ext cx="2501900" cy="1828800"/>
          </a:xfrm>
          <a:prstGeom prst="rect">
            <a:avLst/>
          </a:prstGeom>
          <a:noFill/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C003FB8-FFDB-31FE-A79A-3C4CB3361BEB}"/>
              </a:ext>
            </a:extLst>
          </p:cNvPr>
          <p:cNvSpPr/>
          <p:nvPr/>
        </p:nvSpPr>
        <p:spPr>
          <a:xfrm>
            <a:off x="9206501" y="515893"/>
            <a:ext cx="2147299" cy="593715"/>
          </a:xfrm>
          <a:prstGeom prst="roundRect">
            <a:avLst/>
          </a:prstGeom>
          <a:noFill/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507984782">
                  <a:custGeom>
                    <a:avLst/>
                    <a:gdLst>
                      <a:gd name="connsiteX0" fmla="*/ 0 w 2147299"/>
                      <a:gd name="connsiteY0" fmla="*/ 98954 h 593715"/>
                      <a:gd name="connsiteX1" fmla="*/ 98954 w 2147299"/>
                      <a:gd name="connsiteY1" fmla="*/ 0 h 593715"/>
                      <a:gd name="connsiteX2" fmla="*/ 709763 w 2147299"/>
                      <a:gd name="connsiteY2" fmla="*/ 0 h 593715"/>
                      <a:gd name="connsiteX3" fmla="*/ 1301078 w 2147299"/>
                      <a:gd name="connsiteY3" fmla="*/ 0 h 593715"/>
                      <a:gd name="connsiteX4" fmla="*/ 2048345 w 2147299"/>
                      <a:gd name="connsiteY4" fmla="*/ 0 h 593715"/>
                      <a:gd name="connsiteX5" fmla="*/ 2147299 w 2147299"/>
                      <a:gd name="connsiteY5" fmla="*/ 98954 h 593715"/>
                      <a:gd name="connsiteX6" fmla="*/ 2147299 w 2147299"/>
                      <a:gd name="connsiteY6" fmla="*/ 494761 h 593715"/>
                      <a:gd name="connsiteX7" fmla="*/ 2048345 w 2147299"/>
                      <a:gd name="connsiteY7" fmla="*/ 593715 h 593715"/>
                      <a:gd name="connsiteX8" fmla="*/ 1457030 w 2147299"/>
                      <a:gd name="connsiteY8" fmla="*/ 593715 h 593715"/>
                      <a:gd name="connsiteX9" fmla="*/ 768245 w 2147299"/>
                      <a:gd name="connsiteY9" fmla="*/ 593715 h 593715"/>
                      <a:gd name="connsiteX10" fmla="*/ 98954 w 2147299"/>
                      <a:gd name="connsiteY10" fmla="*/ 593715 h 593715"/>
                      <a:gd name="connsiteX11" fmla="*/ 0 w 2147299"/>
                      <a:gd name="connsiteY11" fmla="*/ 494761 h 593715"/>
                      <a:gd name="connsiteX12" fmla="*/ 0 w 2147299"/>
                      <a:gd name="connsiteY12" fmla="*/ 98954 h 593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147299" h="593715" extrusionOk="0">
                        <a:moveTo>
                          <a:pt x="0" y="98954"/>
                        </a:moveTo>
                        <a:cubicBezTo>
                          <a:pt x="-5298" y="46514"/>
                          <a:pt x="34835" y="-7921"/>
                          <a:pt x="98954" y="0"/>
                        </a:cubicBezTo>
                        <a:cubicBezTo>
                          <a:pt x="399663" y="-10417"/>
                          <a:pt x="468915" y="-22420"/>
                          <a:pt x="709763" y="0"/>
                        </a:cubicBezTo>
                        <a:cubicBezTo>
                          <a:pt x="950611" y="22420"/>
                          <a:pt x="1181950" y="18649"/>
                          <a:pt x="1301078" y="0"/>
                        </a:cubicBezTo>
                        <a:cubicBezTo>
                          <a:pt x="1420206" y="-18649"/>
                          <a:pt x="1722799" y="-35097"/>
                          <a:pt x="2048345" y="0"/>
                        </a:cubicBezTo>
                        <a:cubicBezTo>
                          <a:pt x="2103587" y="-2053"/>
                          <a:pt x="2145994" y="45014"/>
                          <a:pt x="2147299" y="98954"/>
                        </a:cubicBezTo>
                        <a:cubicBezTo>
                          <a:pt x="2163644" y="241108"/>
                          <a:pt x="2164490" y="303734"/>
                          <a:pt x="2147299" y="494761"/>
                        </a:cubicBezTo>
                        <a:cubicBezTo>
                          <a:pt x="2146232" y="554439"/>
                          <a:pt x="2109564" y="589546"/>
                          <a:pt x="2048345" y="593715"/>
                        </a:cubicBezTo>
                        <a:cubicBezTo>
                          <a:pt x="1929906" y="610618"/>
                          <a:pt x="1744551" y="570750"/>
                          <a:pt x="1457030" y="593715"/>
                        </a:cubicBezTo>
                        <a:cubicBezTo>
                          <a:pt x="1169510" y="616680"/>
                          <a:pt x="1031335" y="606454"/>
                          <a:pt x="768245" y="593715"/>
                        </a:cubicBezTo>
                        <a:cubicBezTo>
                          <a:pt x="505155" y="580976"/>
                          <a:pt x="236392" y="596094"/>
                          <a:pt x="98954" y="593715"/>
                        </a:cubicBezTo>
                        <a:cubicBezTo>
                          <a:pt x="47548" y="589123"/>
                          <a:pt x="731" y="554673"/>
                          <a:pt x="0" y="494761"/>
                        </a:cubicBezTo>
                        <a:cubicBezTo>
                          <a:pt x="4194" y="371551"/>
                          <a:pt x="5076" y="273885"/>
                          <a:pt x="0" y="98954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556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B8B40-E5C6-FF00-8234-1BCA569D6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Observer Interface and Observable Class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51F8F35-4804-4E72-B869-FE9C6D4D5124}"/>
              </a:ext>
            </a:extLst>
          </p:cNvPr>
          <p:cNvGrpSpPr/>
          <p:nvPr/>
        </p:nvGrpSpPr>
        <p:grpSpPr>
          <a:xfrm>
            <a:off x="375213" y="2823126"/>
            <a:ext cx="2407925" cy="2902445"/>
            <a:chOff x="277402" y="1489753"/>
            <a:chExt cx="3464940" cy="4653603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93378B2-0497-6431-82E3-6F0EDF102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564" y="2137024"/>
              <a:ext cx="3326778" cy="355999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A49EC90-4387-D4DB-4CF4-B1B12E226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4403" y="1602706"/>
              <a:ext cx="1689100" cy="622300"/>
            </a:xfrm>
            <a:prstGeom prst="rect">
              <a:avLst/>
            </a:prstGeom>
          </p:spPr>
        </p:pic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8D1EDACC-0FE4-BCD9-D2FF-9857A8593CF3}"/>
                </a:ext>
              </a:extLst>
            </p:cNvPr>
            <p:cNvSpPr/>
            <p:nvPr/>
          </p:nvSpPr>
          <p:spPr>
            <a:xfrm>
              <a:off x="277402" y="1489753"/>
              <a:ext cx="3464940" cy="4653603"/>
            </a:xfrm>
            <a:prstGeom prst="roundRect">
              <a:avLst/>
            </a:prstGeom>
            <a:noFill/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03F676B-DBB1-0E62-266B-5939179BE4E9}"/>
              </a:ext>
            </a:extLst>
          </p:cNvPr>
          <p:cNvSpPr txBox="1"/>
          <p:nvPr/>
        </p:nvSpPr>
        <p:spPr>
          <a:xfrm>
            <a:off x="32221" y="2412642"/>
            <a:ext cx="34186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rgbClr val="7030A0"/>
                </a:solidFill>
              </a:rPr>
              <a:t>public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7030A0"/>
                </a:solidFill>
              </a:rPr>
              <a:t>class</a:t>
            </a:r>
            <a:r>
              <a:rPr lang="en-GB" sz="1500" dirty="0"/>
              <a:t> </a:t>
            </a:r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FFC000"/>
                </a:solidFill>
              </a:rPr>
              <a:t>extends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0070C0"/>
                </a:solidFill>
              </a:rPr>
              <a:t>Observable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EE72616-7BFB-C994-CE8D-64A38351C520}"/>
              </a:ext>
            </a:extLst>
          </p:cNvPr>
          <p:cNvSpPr txBox="1"/>
          <p:nvPr/>
        </p:nvSpPr>
        <p:spPr>
          <a:xfrm>
            <a:off x="211370" y="5852274"/>
            <a:ext cx="45768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B0F0"/>
                </a:solidFill>
              </a:rPr>
              <a:t>Question</a:t>
            </a:r>
            <a:r>
              <a:rPr lang="en-GB" sz="1500" dirty="0"/>
              <a:t>: What makes an Instagram page “observable”?</a:t>
            </a:r>
            <a:br>
              <a:rPr lang="en-GB" sz="1500" dirty="0"/>
            </a:br>
            <a:r>
              <a:rPr lang="en-GB" sz="1500" b="1" dirty="0">
                <a:solidFill>
                  <a:srgbClr val="92D050"/>
                </a:solidFill>
              </a:rPr>
              <a:t>Ans</a:t>
            </a:r>
            <a:r>
              <a:rPr lang="en-GB" sz="1500" dirty="0"/>
              <a:t>: Other people (objects) can follow (observe) it</a:t>
            </a:r>
          </a:p>
        </p:txBody>
      </p:sp>
    </p:spTree>
    <p:extLst>
      <p:ext uri="{BB962C8B-B14F-4D97-AF65-F5344CB8AC3E}">
        <p14:creationId xmlns:p14="http://schemas.microsoft.com/office/powerpoint/2010/main" val="41177552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DE3D-E197-1348-D4A0-5E00F213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MVC – Test your Understanding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68D44D-F47B-9179-903D-AB140F1FC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15" y="3960568"/>
            <a:ext cx="3632200" cy="273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4B1DB2-B276-104D-19A9-77DDC187C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5392" y="556990"/>
            <a:ext cx="2501900" cy="1828800"/>
          </a:xfrm>
          <a:prstGeom prst="rect">
            <a:avLst/>
          </a:prstGeom>
          <a:noFill/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D7A59A5-ADA0-A739-59C5-D7C91E6F8080}"/>
              </a:ext>
            </a:extLst>
          </p:cNvPr>
          <p:cNvSpPr/>
          <p:nvPr/>
        </p:nvSpPr>
        <p:spPr>
          <a:xfrm>
            <a:off x="8782692" y="2093434"/>
            <a:ext cx="2147299" cy="421240"/>
          </a:xfrm>
          <a:prstGeom prst="roundRect">
            <a:avLst/>
          </a:prstGeom>
          <a:noFill/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72A2B0-6469-AC84-9729-A2E5AAB9C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24572"/>
          </a:xfrm>
        </p:spPr>
        <p:txBody>
          <a:bodyPr>
            <a:normAutofit/>
          </a:bodyPr>
          <a:lstStyle/>
          <a:p>
            <a:r>
              <a:rPr lang="en-GB" dirty="0"/>
              <a:t>Recall the MVC motivating clock example?</a:t>
            </a:r>
          </a:p>
          <a:p>
            <a:r>
              <a:rPr lang="en-GB" dirty="0" err="1"/>
              <a:t>BadClockApp.java</a:t>
            </a:r>
            <a:r>
              <a:rPr lang="en-GB" dirty="0"/>
              <a:t> is a fully functional app</a:t>
            </a:r>
          </a:p>
          <a:p>
            <a:pPr lvl="1"/>
            <a:r>
              <a:rPr lang="en-GB" dirty="0"/>
              <a:t>produces the below GUI</a:t>
            </a:r>
          </a:p>
          <a:p>
            <a:pPr lvl="1"/>
            <a:r>
              <a:rPr lang="en-GB" dirty="0"/>
              <a:t>100% of the code for this is contained in </a:t>
            </a:r>
            <a:r>
              <a:rPr lang="en-GB" dirty="0" err="1"/>
              <a:t>BadClockApp.java</a:t>
            </a:r>
            <a:r>
              <a:rPr lang="en-GB" dirty="0"/>
              <a:t> (bad structure)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ED0BC0-495F-648B-7624-AB010CEE553E}"/>
              </a:ext>
            </a:extLst>
          </p:cNvPr>
          <p:cNvSpPr txBox="1"/>
          <p:nvPr/>
        </p:nvSpPr>
        <p:spPr>
          <a:xfrm>
            <a:off x="4258519" y="4646279"/>
            <a:ext cx="76508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Task: Restructure the </a:t>
            </a:r>
            <a:r>
              <a:rPr lang="en-GB" sz="2800" dirty="0" err="1">
                <a:solidFill>
                  <a:srgbClr val="0070C0"/>
                </a:solidFill>
              </a:rPr>
              <a:t>BadClockApp</a:t>
            </a:r>
            <a:r>
              <a:rPr lang="en-GB" sz="2800" dirty="0">
                <a:solidFill>
                  <a:srgbClr val="0070C0"/>
                </a:solidFill>
              </a:rPr>
              <a:t> codebase </a:t>
            </a:r>
            <a:br>
              <a:rPr lang="en-GB" sz="2800" dirty="0">
                <a:solidFill>
                  <a:srgbClr val="0070C0"/>
                </a:solidFill>
              </a:rPr>
            </a:br>
            <a:r>
              <a:rPr lang="en-GB" sz="2800" dirty="0">
                <a:solidFill>
                  <a:srgbClr val="0070C0"/>
                </a:solidFill>
              </a:rPr>
              <a:t>(as needed) to be MVC-compliant</a:t>
            </a:r>
          </a:p>
        </p:txBody>
      </p:sp>
    </p:spTree>
    <p:extLst>
      <p:ext uri="{BB962C8B-B14F-4D97-AF65-F5344CB8AC3E}">
        <p14:creationId xmlns:p14="http://schemas.microsoft.com/office/powerpoint/2010/main" val="856027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B8B40-E5C6-FF00-8234-1BCA569D6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Observer Interface and Observable Class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FFE6B81-B8AE-AB53-4EB1-EDDC5F9E1D02}"/>
              </a:ext>
            </a:extLst>
          </p:cNvPr>
          <p:cNvGrpSpPr/>
          <p:nvPr/>
        </p:nvGrpSpPr>
        <p:grpSpPr>
          <a:xfrm>
            <a:off x="375213" y="2823126"/>
            <a:ext cx="2407925" cy="2902445"/>
            <a:chOff x="277402" y="1489753"/>
            <a:chExt cx="3464940" cy="46536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41C096E-ACD0-B686-51D2-22159C2BE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564" y="2137024"/>
              <a:ext cx="3326778" cy="355999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24A2C81-4C21-04E1-D078-A7B241AFF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4403" y="1602706"/>
              <a:ext cx="1689100" cy="622300"/>
            </a:xfrm>
            <a:prstGeom prst="rect">
              <a:avLst/>
            </a:prstGeom>
          </p:spPr>
        </p:pic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75AAA74-59C4-E335-5DE6-0424A37CA41D}"/>
                </a:ext>
              </a:extLst>
            </p:cNvPr>
            <p:cNvSpPr/>
            <p:nvPr/>
          </p:nvSpPr>
          <p:spPr>
            <a:xfrm>
              <a:off x="277402" y="1489753"/>
              <a:ext cx="3464940" cy="4653603"/>
            </a:xfrm>
            <a:prstGeom prst="roundRect">
              <a:avLst/>
            </a:prstGeom>
            <a:noFill/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D2F0D20-FF40-941B-1AF9-BD172AE199F6}"/>
              </a:ext>
            </a:extLst>
          </p:cNvPr>
          <p:cNvSpPr txBox="1"/>
          <p:nvPr/>
        </p:nvSpPr>
        <p:spPr>
          <a:xfrm>
            <a:off x="32221" y="2412642"/>
            <a:ext cx="34186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rgbClr val="7030A0"/>
                </a:solidFill>
              </a:rPr>
              <a:t>public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7030A0"/>
                </a:solidFill>
              </a:rPr>
              <a:t>class</a:t>
            </a:r>
            <a:r>
              <a:rPr lang="en-GB" sz="1500" dirty="0"/>
              <a:t> </a:t>
            </a:r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FFC000"/>
                </a:solidFill>
              </a:rPr>
              <a:t>extends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0070C0"/>
                </a:solidFill>
              </a:rPr>
              <a:t>Observable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BC55A88-5A8E-C278-82C0-7704C1F494F8}"/>
              </a:ext>
            </a:extLst>
          </p:cNvPr>
          <p:cNvGrpSpPr/>
          <p:nvPr/>
        </p:nvGrpSpPr>
        <p:grpSpPr>
          <a:xfrm>
            <a:off x="6051063" y="2185955"/>
            <a:ext cx="1451658" cy="637172"/>
            <a:chOff x="6442277" y="2634053"/>
            <a:chExt cx="1451658" cy="63717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10F0C68-937D-BCB5-8CEC-53459C5D1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56CBB18-13C3-088B-FE17-9AD75911447F}"/>
                </a:ext>
              </a:extLst>
            </p:cNvPr>
            <p:cNvSpPr txBox="1"/>
            <p:nvPr/>
          </p:nvSpPr>
          <p:spPr>
            <a:xfrm>
              <a:off x="6840611" y="2901892"/>
              <a:ext cx="82550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User1</a:t>
              </a:r>
              <a:endParaRPr lang="en-GB" dirty="0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9A7DAD6F-034B-B03E-4003-8FCCF7082BA8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C6D247-B248-5285-0EC1-38E9DE415695}"/>
              </a:ext>
            </a:extLst>
          </p:cNvPr>
          <p:cNvGrpSpPr/>
          <p:nvPr/>
        </p:nvGrpSpPr>
        <p:grpSpPr>
          <a:xfrm>
            <a:off x="5236333" y="3049304"/>
            <a:ext cx="1451658" cy="637172"/>
            <a:chOff x="6442277" y="2634053"/>
            <a:chExt cx="1451658" cy="63717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1701A71-A9FF-E74A-0DAF-1FD51C928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ACEAB4-8227-AE5D-F425-B7A44E6BF8C9}"/>
                </a:ext>
              </a:extLst>
            </p:cNvPr>
            <p:cNvSpPr txBox="1"/>
            <p:nvPr/>
          </p:nvSpPr>
          <p:spPr>
            <a:xfrm>
              <a:off x="6840611" y="2901892"/>
              <a:ext cx="8309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User2</a:t>
              </a:r>
              <a:endParaRPr lang="en-GB" dirty="0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AB27FCD9-9204-95AB-489B-27835FCB647A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F04E9E-A83C-F6D6-5674-A0E7AE80861E}"/>
              </a:ext>
            </a:extLst>
          </p:cNvPr>
          <p:cNvGrpSpPr/>
          <p:nvPr/>
        </p:nvGrpSpPr>
        <p:grpSpPr>
          <a:xfrm>
            <a:off x="5968460" y="3880541"/>
            <a:ext cx="1451658" cy="637172"/>
            <a:chOff x="6442277" y="2634053"/>
            <a:chExt cx="1451658" cy="63717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13497CA-D067-04B9-32E4-0B69C366E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FA96BE8-B618-BEAC-639E-049D7903813E}"/>
                </a:ext>
              </a:extLst>
            </p:cNvPr>
            <p:cNvSpPr txBox="1"/>
            <p:nvPr/>
          </p:nvSpPr>
          <p:spPr>
            <a:xfrm>
              <a:off x="6840611" y="2901892"/>
              <a:ext cx="9081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User3</a:t>
              </a:r>
              <a:endParaRPr lang="en-GB" dirty="0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61D4214A-D2AB-AE55-4191-A485B9B02209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20CDBC8-EDE5-50DD-60DA-2094D87EAB8E}"/>
              </a:ext>
            </a:extLst>
          </p:cNvPr>
          <p:cNvGrpSpPr/>
          <p:nvPr/>
        </p:nvGrpSpPr>
        <p:grpSpPr>
          <a:xfrm>
            <a:off x="5159197" y="4820917"/>
            <a:ext cx="1451658" cy="637172"/>
            <a:chOff x="6442277" y="2634053"/>
            <a:chExt cx="1451658" cy="63717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1A07C0B-5FC7-3ADB-5DD0-8455CB5D8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BEA2043-EFFD-B793-906A-3B1B08ECBBFC}"/>
                </a:ext>
              </a:extLst>
            </p:cNvPr>
            <p:cNvSpPr txBox="1"/>
            <p:nvPr/>
          </p:nvSpPr>
          <p:spPr>
            <a:xfrm>
              <a:off x="6840611" y="2901892"/>
              <a:ext cx="8092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User4</a:t>
              </a:r>
              <a:endParaRPr lang="en-GB" dirty="0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AFD89AA3-B18B-B1AD-00AD-A892CB7164B1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E16FBDD-A64E-E3CD-7B24-64E652FDAC58}"/>
              </a:ext>
            </a:extLst>
          </p:cNvPr>
          <p:cNvSpPr txBox="1"/>
          <p:nvPr/>
        </p:nvSpPr>
        <p:spPr>
          <a:xfrm>
            <a:off x="2808179" y="2735807"/>
            <a:ext cx="2319023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dirty="0"/>
              <a:t>List of Subscribers:</a:t>
            </a:r>
            <a:br>
              <a:rPr lang="en-GB" sz="1500" dirty="0"/>
            </a:br>
            <a:endParaRPr lang="en-GB" sz="1500" dirty="0"/>
          </a:p>
          <a:p>
            <a:r>
              <a:rPr lang="en-GB" sz="1500" dirty="0"/>
              <a:t>0: User1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65B85D9-C8D2-8811-F13A-96796F3F67F7}"/>
              </a:ext>
            </a:extLst>
          </p:cNvPr>
          <p:cNvCxnSpPr>
            <a:endCxn id="15" idx="1"/>
          </p:cNvCxnSpPr>
          <p:nvPr/>
        </p:nvCxnSpPr>
        <p:spPr>
          <a:xfrm flipV="1">
            <a:off x="3669175" y="2504541"/>
            <a:ext cx="2381888" cy="8126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08D5618-C40B-21DC-8952-0C300E9DABA8}"/>
              </a:ext>
            </a:extLst>
          </p:cNvPr>
          <p:cNvSpPr txBox="1"/>
          <p:nvPr/>
        </p:nvSpPr>
        <p:spPr>
          <a:xfrm>
            <a:off x="5993935" y="1690688"/>
            <a:ext cx="4370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7030A0"/>
                </a:solidFill>
              </a:rPr>
              <a:t>public</a:t>
            </a:r>
            <a:r>
              <a:rPr lang="en-GB" sz="1800" dirty="0"/>
              <a:t> </a:t>
            </a:r>
            <a:r>
              <a:rPr lang="en-GB" sz="1800" dirty="0">
                <a:solidFill>
                  <a:srgbClr val="7030A0"/>
                </a:solidFill>
              </a:rPr>
              <a:t>class</a:t>
            </a:r>
            <a:r>
              <a:rPr lang="en-GB" sz="1800" dirty="0"/>
              <a:t> </a:t>
            </a:r>
            <a:r>
              <a:rPr lang="en-GB" dirty="0" err="1">
                <a:solidFill>
                  <a:srgbClr val="0070C0"/>
                </a:solidFill>
              </a:rPr>
              <a:t>I</a:t>
            </a:r>
            <a:r>
              <a:rPr lang="en-GB" sz="1800" dirty="0" err="1">
                <a:solidFill>
                  <a:srgbClr val="0070C0"/>
                </a:solidFill>
              </a:rPr>
              <a:t>Guser</a:t>
            </a:r>
            <a:r>
              <a:rPr lang="en-GB" sz="1800" dirty="0"/>
              <a:t> </a:t>
            </a:r>
            <a:r>
              <a:rPr lang="en-GB" sz="1800" dirty="0">
                <a:solidFill>
                  <a:srgbClr val="FFC000"/>
                </a:solidFill>
              </a:rPr>
              <a:t>implements </a:t>
            </a:r>
            <a:r>
              <a:rPr lang="en-GB" sz="1800" dirty="0">
                <a:solidFill>
                  <a:srgbClr val="0070C0"/>
                </a:solidFill>
              </a:rPr>
              <a:t>Observer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5F6E99-F222-4369-C2FE-32653C3BB080}"/>
              </a:ext>
            </a:extLst>
          </p:cNvPr>
          <p:cNvSpPr txBox="1"/>
          <p:nvPr/>
        </p:nvSpPr>
        <p:spPr>
          <a:xfrm>
            <a:off x="7903160" y="3455211"/>
            <a:ext cx="4216119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>
                <a:solidFill>
                  <a:srgbClr val="0070C0"/>
                </a:solidFill>
              </a:rPr>
              <a:t> </a:t>
            </a:r>
            <a:r>
              <a:rPr lang="en-GB" sz="1500" dirty="0" err="1"/>
              <a:t>MCSSInsta</a:t>
            </a:r>
            <a:r>
              <a:rPr lang="en-GB" sz="1500" dirty="0"/>
              <a:t> =</a:t>
            </a:r>
            <a:r>
              <a:rPr lang="en-GB" sz="1500" dirty="0">
                <a:solidFill>
                  <a:srgbClr val="0070C0"/>
                </a:solidFill>
              </a:rPr>
              <a:t> </a:t>
            </a:r>
            <a:r>
              <a:rPr lang="en-GB" sz="1500" dirty="0">
                <a:solidFill>
                  <a:srgbClr val="FFC000"/>
                </a:solidFill>
              </a:rPr>
              <a:t>new</a:t>
            </a:r>
            <a:r>
              <a:rPr lang="en-GB" sz="1500" dirty="0">
                <a:solidFill>
                  <a:srgbClr val="0070C0"/>
                </a:solidFill>
              </a:rPr>
              <a:t> </a:t>
            </a:r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/>
              <a:t>(“UTM MCSS”);</a:t>
            </a:r>
          </a:p>
          <a:p>
            <a:endParaRPr lang="en-GB" sz="1500" dirty="0"/>
          </a:p>
          <a:p>
            <a:r>
              <a:rPr lang="en-GB" sz="1500" dirty="0" err="1"/>
              <a:t>MCSSInsta.addObserver</a:t>
            </a:r>
            <a:r>
              <a:rPr lang="en-GB" sz="1500" dirty="0"/>
              <a:t>(IGuser1);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88DB86-7E46-AFAF-16E5-6F621CA55842}"/>
              </a:ext>
            </a:extLst>
          </p:cNvPr>
          <p:cNvSpPr txBox="1"/>
          <p:nvPr/>
        </p:nvSpPr>
        <p:spPr>
          <a:xfrm>
            <a:off x="211370" y="5852274"/>
            <a:ext cx="45768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B0F0"/>
                </a:solidFill>
              </a:rPr>
              <a:t>Question</a:t>
            </a:r>
            <a:r>
              <a:rPr lang="en-GB" sz="1500" dirty="0"/>
              <a:t>: What makes an Instagram page “observable”?</a:t>
            </a:r>
            <a:br>
              <a:rPr lang="en-GB" sz="1500" dirty="0"/>
            </a:br>
            <a:r>
              <a:rPr lang="en-GB" sz="1500" b="1" dirty="0">
                <a:solidFill>
                  <a:srgbClr val="92D050"/>
                </a:solidFill>
              </a:rPr>
              <a:t>Ans</a:t>
            </a:r>
            <a:r>
              <a:rPr lang="en-GB" sz="1500" dirty="0"/>
              <a:t>: Other people (objects) can follow (observe) it</a:t>
            </a:r>
          </a:p>
        </p:txBody>
      </p:sp>
    </p:spTree>
    <p:extLst>
      <p:ext uri="{BB962C8B-B14F-4D97-AF65-F5344CB8AC3E}">
        <p14:creationId xmlns:p14="http://schemas.microsoft.com/office/powerpoint/2010/main" val="3880519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B8B40-E5C6-FF00-8234-1BCA569D6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Observer Interface and Observable Class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FFE6B81-B8AE-AB53-4EB1-EDDC5F9E1D02}"/>
              </a:ext>
            </a:extLst>
          </p:cNvPr>
          <p:cNvGrpSpPr/>
          <p:nvPr/>
        </p:nvGrpSpPr>
        <p:grpSpPr>
          <a:xfrm>
            <a:off x="375213" y="2823126"/>
            <a:ext cx="2407925" cy="2902445"/>
            <a:chOff x="277402" y="1489753"/>
            <a:chExt cx="3464940" cy="46536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41C096E-ACD0-B686-51D2-22159C2BE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564" y="2137024"/>
              <a:ext cx="3326778" cy="355999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24A2C81-4C21-04E1-D078-A7B241AFF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4403" y="1602706"/>
              <a:ext cx="1689100" cy="622300"/>
            </a:xfrm>
            <a:prstGeom prst="rect">
              <a:avLst/>
            </a:prstGeom>
          </p:spPr>
        </p:pic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75AAA74-59C4-E335-5DE6-0424A37CA41D}"/>
                </a:ext>
              </a:extLst>
            </p:cNvPr>
            <p:cNvSpPr/>
            <p:nvPr/>
          </p:nvSpPr>
          <p:spPr>
            <a:xfrm>
              <a:off x="277402" y="1489753"/>
              <a:ext cx="3464940" cy="4653603"/>
            </a:xfrm>
            <a:prstGeom prst="roundRect">
              <a:avLst/>
            </a:prstGeom>
            <a:noFill/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D2F0D20-FF40-941B-1AF9-BD172AE199F6}"/>
              </a:ext>
            </a:extLst>
          </p:cNvPr>
          <p:cNvSpPr txBox="1"/>
          <p:nvPr/>
        </p:nvSpPr>
        <p:spPr>
          <a:xfrm>
            <a:off x="32221" y="2412642"/>
            <a:ext cx="34186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rgbClr val="7030A0"/>
                </a:solidFill>
              </a:rPr>
              <a:t>public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7030A0"/>
                </a:solidFill>
              </a:rPr>
              <a:t>class</a:t>
            </a:r>
            <a:r>
              <a:rPr lang="en-GB" sz="1500" dirty="0"/>
              <a:t> </a:t>
            </a:r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FFC000"/>
                </a:solidFill>
              </a:rPr>
              <a:t>extends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0070C0"/>
                </a:solidFill>
              </a:rPr>
              <a:t>Observable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8546BA-49DA-E27A-3581-057262EBC14A}"/>
              </a:ext>
            </a:extLst>
          </p:cNvPr>
          <p:cNvSpPr txBox="1"/>
          <p:nvPr/>
        </p:nvSpPr>
        <p:spPr>
          <a:xfrm>
            <a:off x="1040271" y="5895213"/>
            <a:ext cx="10145085" cy="923330"/>
          </a:xfrm>
          <a:prstGeom prst="rect">
            <a:avLst/>
          </a:prstGeom>
          <a:noFill/>
          <a:ln w="1270">
            <a:solidFill>
              <a:schemeClr val="tx1">
                <a:alpha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Now the </a:t>
            </a:r>
            <a:r>
              <a:rPr lang="en-GB" dirty="0">
                <a:solidFill>
                  <a:srgbClr val="92D050"/>
                </a:solidFill>
              </a:rPr>
              <a:t>Observable</a:t>
            </a:r>
            <a:r>
              <a:rPr lang="en-GB" dirty="0"/>
              <a:t> object has a list of objects it knows to </a:t>
            </a:r>
            <a:r>
              <a:rPr lang="en-GB" dirty="0">
                <a:solidFill>
                  <a:srgbClr val="92D050"/>
                </a:solidFill>
              </a:rPr>
              <a:t>notify</a:t>
            </a:r>
            <a:r>
              <a:rPr lang="en-GB" dirty="0"/>
              <a:t> when some aspect of the object </a:t>
            </a:r>
            <a:r>
              <a:rPr lang="en-GB" dirty="0">
                <a:solidFill>
                  <a:srgbClr val="92D050"/>
                </a:solidFill>
              </a:rPr>
              <a:t>changes</a:t>
            </a:r>
          </a:p>
          <a:p>
            <a:pPr algn="ctr"/>
            <a:r>
              <a:rPr lang="en-GB" dirty="0"/>
              <a:t>and</a:t>
            </a:r>
          </a:p>
          <a:p>
            <a:pPr algn="ctr"/>
            <a:r>
              <a:rPr lang="en-GB" dirty="0"/>
              <a:t>the </a:t>
            </a:r>
            <a:r>
              <a:rPr lang="en-GB" dirty="0">
                <a:ln w="1270">
                  <a:solidFill>
                    <a:schemeClr val="tx1">
                      <a:alpha val="51082"/>
                    </a:schemeClr>
                  </a:solidFill>
                </a:ln>
                <a:solidFill>
                  <a:schemeClr val="accent4"/>
                </a:solidFill>
              </a:rPr>
              <a:t>observers</a:t>
            </a:r>
            <a:r>
              <a:rPr lang="en-GB" dirty="0"/>
              <a:t> can specify </a:t>
            </a:r>
            <a:r>
              <a:rPr lang="en-GB" dirty="0">
                <a:ln w="1270">
                  <a:solidFill>
                    <a:schemeClr val="tx1">
                      <a:alpha val="51082"/>
                    </a:schemeClr>
                  </a:solidFill>
                </a:ln>
                <a:solidFill>
                  <a:schemeClr val="accent4"/>
                </a:solidFill>
              </a:rPr>
              <a:t>what they want to do </a:t>
            </a:r>
            <a:r>
              <a:rPr lang="en-GB" dirty="0"/>
              <a:t>when they get notified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BC55A88-5A8E-C278-82C0-7704C1F494F8}"/>
              </a:ext>
            </a:extLst>
          </p:cNvPr>
          <p:cNvGrpSpPr/>
          <p:nvPr/>
        </p:nvGrpSpPr>
        <p:grpSpPr>
          <a:xfrm>
            <a:off x="6051063" y="2185955"/>
            <a:ext cx="1451658" cy="637172"/>
            <a:chOff x="6442277" y="2634053"/>
            <a:chExt cx="1451658" cy="63717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10F0C68-937D-BCB5-8CEC-53459C5D1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56CBB18-13C3-088B-FE17-9AD75911447F}"/>
                </a:ext>
              </a:extLst>
            </p:cNvPr>
            <p:cNvSpPr txBox="1"/>
            <p:nvPr/>
          </p:nvSpPr>
          <p:spPr>
            <a:xfrm>
              <a:off x="6840611" y="2901892"/>
              <a:ext cx="82550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User1</a:t>
              </a:r>
              <a:endParaRPr lang="en-GB" dirty="0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9A7DAD6F-034B-B03E-4003-8FCCF7082BA8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C6D247-B248-5285-0EC1-38E9DE415695}"/>
              </a:ext>
            </a:extLst>
          </p:cNvPr>
          <p:cNvGrpSpPr/>
          <p:nvPr/>
        </p:nvGrpSpPr>
        <p:grpSpPr>
          <a:xfrm>
            <a:off x="5236333" y="3049304"/>
            <a:ext cx="1451658" cy="637172"/>
            <a:chOff x="6442277" y="2634053"/>
            <a:chExt cx="1451658" cy="63717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1701A71-A9FF-E74A-0DAF-1FD51C928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ACEAB4-8227-AE5D-F425-B7A44E6BF8C9}"/>
                </a:ext>
              </a:extLst>
            </p:cNvPr>
            <p:cNvSpPr txBox="1"/>
            <p:nvPr/>
          </p:nvSpPr>
          <p:spPr>
            <a:xfrm>
              <a:off x="6840611" y="2901892"/>
              <a:ext cx="8309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User2</a:t>
              </a:r>
              <a:endParaRPr lang="en-GB" dirty="0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AB27FCD9-9204-95AB-489B-27835FCB647A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F04E9E-A83C-F6D6-5674-A0E7AE80861E}"/>
              </a:ext>
            </a:extLst>
          </p:cNvPr>
          <p:cNvGrpSpPr/>
          <p:nvPr/>
        </p:nvGrpSpPr>
        <p:grpSpPr>
          <a:xfrm>
            <a:off x="5968460" y="3880541"/>
            <a:ext cx="1451658" cy="637172"/>
            <a:chOff x="6442277" y="2634053"/>
            <a:chExt cx="1451658" cy="63717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13497CA-D067-04B9-32E4-0B69C366E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FA96BE8-B618-BEAC-639E-049D7903813E}"/>
                </a:ext>
              </a:extLst>
            </p:cNvPr>
            <p:cNvSpPr txBox="1"/>
            <p:nvPr/>
          </p:nvSpPr>
          <p:spPr>
            <a:xfrm>
              <a:off x="6840611" y="2901892"/>
              <a:ext cx="9081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User3</a:t>
              </a:r>
              <a:endParaRPr lang="en-GB" dirty="0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61D4214A-D2AB-AE55-4191-A485B9B02209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20CDBC8-EDE5-50DD-60DA-2094D87EAB8E}"/>
              </a:ext>
            </a:extLst>
          </p:cNvPr>
          <p:cNvGrpSpPr/>
          <p:nvPr/>
        </p:nvGrpSpPr>
        <p:grpSpPr>
          <a:xfrm>
            <a:off x="5159197" y="4820917"/>
            <a:ext cx="1451658" cy="637172"/>
            <a:chOff x="6442277" y="2634053"/>
            <a:chExt cx="1451658" cy="63717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1A07C0B-5FC7-3ADB-5DD0-8455CB5D8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BEA2043-EFFD-B793-906A-3B1B08ECBBFC}"/>
                </a:ext>
              </a:extLst>
            </p:cNvPr>
            <p:cNvSpPr txBox="1"/>
            <p:nvPr/>
          </p:nvSpPr>
          <p:spPr>
            <a:xfrm>
              <a:off x="6840611" y="2901892"/>
              <a:ext cx="8092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User4</a:t>
              </a:r>
              <a:endParaRPr lang="en-GB" dirty="0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AFD89AA3-B18B-B1AD-00AD-A892CB7164B1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965CE24-F0E0-89CB-0FE2-D09F7ACD4D8A}"/>
              </a:ext>
            </a:extLst>
          </p:cNvPr>
          <p:cNvSpPr txBox="1"/>
          <p:nvPr/>
        </p:nvSpPr>
        <p:spPr>
          <a:xfrm>
            <a:off x="7903160" y="3455211"/>
            <a:ext cx="42161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>
                <a:solidFill>
                  <a:srgbClr val="0070C0"/>
                </a:solidFill>
              </a:rPr>
              <a:t> </a:t>
            </a:r>
            <a:r>
              <a:rPr lang="en-GB" sz="1500" dirty="0" err="1"/>
              <a:t>MCSSInsta</a:t>
            </a:r>
            <a:r>
              <a:rPr lang="en-GB" sz="1500" dirty="0"/>
              <a:t> =</a:t>
            </a:r>
            <a:r>
              <a:rPr lang="en-GB" sz="1500" dirty="0">
                <a:solidFill>
                  <a:srgbClr val="0070C0"/>
                </a:solidFill>
              </a:rPr>
              <a:t> </a:t>
            </a:r>
            <a:r>
              <a:rPr lang="en-GB" sz="1500" dirty="0">
                <a:solidFill>
                  <a:srgbClr val="FFC000"/>
                </a:solidFill>
              </a:rPr>
              <a:t>new</a:t>
            </a:r>
            <a:r>
              <a:rPr lang="en-GB" sz="1500" dirty="0">
                <a:solidFill>
                  <a:srgbClr val="0070C0"/>
                </a:solidFill>
              </a:rPr>
              <a:t> </a:t>
            </a:r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/>
              <a:t>(“UTM MCSS”);</a:t>
            </a:r>
          </a:p>
          <a:p>
            <a:endParaRPr lang="en-GB" sz="1500" dirty="0"/>
          </a:p>
          <a:p>
            <a:r>
              <a:rPr lang="en-GB" sz="1500" dirty="0" err="1"/>
              <a:t>MCSSInsta.addObserver</a:t>
            </a:r>
            <a:r>
              <a:rPr lang="en-GB" sz="1500" dirty="0"/>
              <a:t>(IGuser1);</a:t>
            </a:r>
          </a:p>
          <a:p>
            <a:r>
              <a:rPr lang="en-GB" sz="1500" dirty="0" err="1"/>
              <a:t>MCSSInsta.addObserver</a:t>
            </a:r>
            <a:r>
              <a:rPr lang="en-GB" sz="1500" dirty="0"/>
              <a:t>(IGuser2);</a:t>
            </a:r>
          </a:p>
          <a:p>
            <a:r>
              <a:rPr lang="en-GB" sz="1500" dirty="0" err="1"/>
              <a:t>MCSSInsta.addObserver</a:t>
            </a:r>
            <a:r>
              <a:rPr lang="en-GB" sz="1500" dirty="0"/>
              <a:t>(IGuser3);</a:t>
            </a:r>
          </a:p>
          <a:p>
            <a:r>
              <a:rPr lang="en-GB" sz="1500" dirty="0" err="1"/>
              <a:t>MCSSInsta.addObserver</a:t>
            </a:r>
            <a:r>
              <a:rPr lang="en-GB" sz="1500" dirty="0"/>
              <a:t>(IGuser4);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16FBDD-A64E-E3CD-7B24-64E652FDAC58}"/>
              </a:ext>
            </a:extLst>
          </p:cNvPr>
          <p:cNvSpPr txBox="1"/>
          <p:nvPr/>
        </p:nvSpPr>
        <p:spPr>
          <a:xfrm>
            <a:off x="2808179" y="2735807"/>
            <a:ext cx="231902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dirty="0"/>
              <a:t>List of Subscribers:</a:t>
            </a:r>
            <a:br>
              <a:rPr lang="en-GB" sz="1500" dirty="0"/>
            </a:br>
            <a:endParaRPr lang="en-GB" sz="1500" dirty="0"/>
          </a:p>
          <a:p>
            <a:r>
              <a:rPr lang="en-GB" sz="1500" dirty="0"/>
              <a:t>0: User1</a:t>
            </a:r>
          </a:p>
          <a:p>
            <a:r>
              <a:rPr lang="en-GB" sz="1500" dirty="0"/>
              <a:t>1: User2</a:t>
            </a:r>
          </a:p>
          <a:p>
            <a:r>
              <a:rPr lang="en-GB" sz="1500" dirty="0"/>
              <a:t>2: User3</a:t>
            </a:r>
          </a:p>
          <a:p>
            <a:r>
              <a:rPr lang="en-GB" sz="1500" dirty="0"/>
              <a:t>3: User4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65B85D9-C8D2-8811-F13A-96796F3F67F7}"/>
              </a:ext>
            </a:extLst>
          </p:cNvPr>
          <p:cNvCxnSpPr>
            <a:endCxn id="15" idx="1"/>
          </p:cNvCxnSpPr>
          <p:nvPr/>
        </p:nvCxnSpPr>
        <p:spPr>
          <a:xfrm flipV="1">
            <a:off x="3669175" y="2504541"/>
            <a:ext cx="2381888" cy="8126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9266673-86F1-7D21-1ED1-298630E2CA19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3669175" y="3298347"/>
            <a:ext cx="1699779" cy="24251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3DEDB7F-83B1-E19F-F451-E88D6BE92E6D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3669175" y="3880541"/>
            <a:ext cx="2299285" cy="31858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54851E4-FC7A-35FF-7ECC-84D84B4B1BBC}"/>
              </a:ext>
            </a:extLst>
          </p:cNvPr>
          <p:cNvCxnSpPr>
            <a:cxnSpLocks/>
            <a:endCxn id="26" idx="1"/>
          </p:cNvCxnSpPr>
          <p:nvPr/>
        </p:nvCxnSpPr>
        <p:spPr>
          <a:xfrm>
            <a:off x="3669175" y="4148380"/>
            <a:ext cx="1622643" cy="92158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0AF68A1-9B06-B6D7-22DD-0FAFDBD5BABA}"/>
              </a:ext>
            </a:extLst>
          </p:cNvPr>
          <p:cNvSpPr txBox="1"/>
          <p:nvPr/>
        </p:nvSpPr>
        <p:spPr>
          <a:xfrm>
            <a:off x="5993935" y="1690688"/>
            <a:ext cx="4370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7030A0"/>
                </a:solidFill>
              </a:rPr>
              <a:t>public</a:t>
            </a:r>
            <a:r>
              <a:rPr lang="en-GB" sz="1800" dirty="0"/>
              <a:t> </a:t>
            </a:r>
            <a:r>
              <a:rPr lang="en-GB" sz="1800" dirty="0">
                <a:solidFill>
                  <a:srgbClr val="7030A0"/>
                </a:solidFill>
              </a:rPr>
              <a:t>class</a:t>
            </a:r>
            <a:r>
              <a:rPr lang="en-GB" sz="1800" dirty="0"/>
              <a:t> </a:t>
            </a:r>
            <a:r>
              <a:rPr lang="en-GB" dirty="0" err="1">
                <a:solidFill>
                  <a:srgbClr val="0070C0"/>
                </a:solidFill>
              </a:rPr>
              <a:t>I</a:t>
            </a:r>
            <a:r>
              <a:rPr lang="en-GB" sz="1800" dirty="0" err="1">
                <a:solidFill>
                  <a:srgbClr val="0070C0"/>
                </a:solidFill>
              </a:rPr>
              <a:t>Guser</a:t>
            </a:r>
            <a:r>
              <a:rPr lang="en-GB" sz="1800" dirty="0"/>
              <a:t> </a:t>
            </a:r>
            <a:r>
              <a:rPr lang="en-GB" sz="1800" dirty="0">
                <a:solidFill>
                  <a:srgbClr val="FFC000"/>
                </a:solidFill>
              </a:rPr>
              <a:t>implements </a:t>
            </a:r>
            <a:r>
              <a:rPr lang="en-GB" sz="1800" dirty="0">
                <a:solidFill>
                  <a:srgbClr val="0070C0"/>
                </a:solidFill>
              </a:rPr>
              <a:t>Observer</a:t>
            </a:r>
          </a:p>
        </p:txBody>
      </p:sp>
    </p:spTree>
    <p:extLst>
      <p:ext uri="{BB962C8B-B14F-4D97-AF65-F5344CB8AC3E}">
        <p14:creationId xmlns:p14="http://schemas.microsoft.com/office/powerpoint/2010/main" val="3006956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B8B40-E5C6-FF00-8234-1BCA569D6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Observer Interface and Observable Class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FFE6B81-B8AE-AB53-4EB1-EDDC5F9E1D02}"/>
              </a:ext>
            </a:extLst>
          </p:cNvPr>
          <p:cNvGrpSpPr/>
          <p:nvPr/>
        </p:nvGrpSpPr>
        <p:grpSpPr>
          <a:xfrm>
            <a:off x="375213" y="2823126"/>
            <a:ext cx="2407925" cy="2902445"/>
            <a:chOff x="277402" y="1489753"/>
            <a:chExt cx="3464940" cy="46536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41C096E-ACD0-B686-51D2-22159C2BE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564" y="2137024"/>
              <a:ext cx="3326778" cy="355999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24A2C81-4C21-04E1-D078-A7B241AFF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4403" y="1602706"/>
              <a:ext cx="1689100" cy="622300"/>
            </a:xfrm>
            <a:prstGeom prst="rect">
              <a:avLst/>
            </a:prstGeom>
          </p:spPr>
        </p:pic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75AAA74-59C4-E335-5DE6-0424A37CA41D}"/>
                </a:ext>
              </a:extLst>
            </p:cNvPr>
            <p:cNvSpPr/>
            <p:nvPr/>
          </p:nvSpPr>
          <p:spPr>
            <a:xfrm>
              <a:off x="277402" y="1489753"/>
              <a:ext cx="3464940" cy="4653603"/>
            </a:xfrm>
            <a:prstGeom prst="roundRect">
              <a:avLst/>
            </a:prstGeom>
            <a:noFill/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D2F0D20-FF40-941B-1AF9-BD172AE199F6}"/>
              </a:ext>
            </a:extLst>
          </p:cNvPr>
          <p:cNvSpPr txBox="1"/>
          <p:nvPr/>
        </p:nvSpPr>
        <p:spPr>
          <a:xfrm>
            <a:off x="32221" y="2412642"/>
            <a:ext cx="34186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rgbClr val="7030A0"/>
                </a:solidFill>
              </a:rPr>
              <a:t>public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7030A0"/>
                </a:solidFill>
              </a:rPr>
              <a:t>class</a:t>
            </a:r>
            <a:r>
              <a:rPr lang="en-GB" sz="1500" dirty="0"/>
              <a:t> </a:t>
            </a:r>
            <a:r>
              <a:rPr lang="en-GB" sz="1500" dirty="0" err="1">
                <a:solidFill>
                  <a:srgbClr val="0070C0"/>
                </a:solidFill>
              </a:rPr>
              <a:t>ClubPage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FFC000"/>
                </a:solidFill>
              </a:rPr>
              <a:t>extends</a:t>
            </a:r>
            <a:r>
              <a:rPr lang="en-GB" sz="1500" dirty="0"/>
              <a:t> </a:t>
            </a:r>
            <a:r>
              <a:rPr lang="en-GB" sz="1500" dirty="0">
                <a:solidFill>
                  <a:srgbClr val="0070C0"/>
                </a:solidFill>
              </a:rPr>
              <a:t>Observable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8546BA-49DA-E27A-3581-057262EBC14A}"/>
              </a:ext>
            </a:extLst>
          </p:cNvPr>
          <p:cNvSpPr txBox="1"/>
          <p:nvPr/>
        </p:nvSpPr>
        <p:spPr>
          <a:xfrm>
            <a:off x="1040271" y="5895213"/>
            <a:ext cx="10145085" cy="923330"/>
          </a:xfrm>
          <a:prstGeom prst="rect">
            <a:avLst/>
          </a:prstGeom>
          <a:noFill/>
          <a:ln w="127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Now the </a:t>
            </a:r>
            <a:r>
              <a:rPr lang="en-GB" dirty="0">
                <a:solidFill>
                  <a:srgbClr val="92D050"/>
                </a:solidFill>
              </a:rPr>
              <a:t>Observable</a:t>
            </a:r>
            <a:r>
              <a:rPr lang="en-GB" dirty="0"/>
              <a:t> object has a list of objects it knows to </a:t>
            </a:r>
            <a:r>
              <a:rPr lang="en-GB" dirty="0">
                <a:solidFill>
                  <a:srgbClr val="92D050"/>
                </a:solidFill>
              </a:rPr>
              <a:t>notify</a:t>
            </a:r>
            <a:r>
              <a:rPr lang="en-GB" dirty="0"/>
              <a:t> when some aspect of the object </a:t>
            </a:r>
            <a:r>
              <a:rPr lang="en-GB" dirty="0">
                <a:solidFill>
                  <a:srgbClr val="92D050"/>
                </a:solidFill>
              </a:rPr>
              <a:t>changes</a:t>
            </a:r>
          </a:p>
          <a:p>
            <a:pPr algn="ctr"/>
            <a:r>
              <a:rPr lang="en-GB" dirty="0"/>
              <a:t>and</a:t>
            </a:r>
          </a:p>
          <a:p>
            <a:pPr algn="ctr"/>
            <a:r>
              <a:rPr lang="en-GB" dirty="0"/>
              <a:t>the </a:t>
            </a:r>
            <a:r>
              <a:rPr lang="en-GB" dirty="0">
                <a:ln w="1270">
                  <a:solidFill>
                    <a:schemeClr val="tx1">
                      <a:alpha val="51082"/>
                    </a:schemeClr>
                  </a:solidFill>
                </a:ln>
                <a:solidFill>
                  <a:schemeClr val="accent4"/>
                </a:solidFill>
              </a:rPr>
              <a:t>observers</a:t>
            </a:r>
            <a:r>
              <a:rPr lang="en-GB" dirty="0"/>
              <a:t> can specify </a:t>
            </a:r>
            <a:r>
              <a:rPr lang="en-GB" dirty="0">
                <a:ln w="1270">
                  <a:solidFill>
                    <a:schemeClr val="tx1">
                      <a:alpha val="51082"/>
                    </a:schemeClr>
                  </a:solidFill>
                </a:ln>
                <a:solidFill>
                  <a:schemeClr val="accent4"/>
                </a:solidFill>
              </a:rPr>
              <a:t>what they want to do </a:t>
            </a:r>
            <a:r>
              <a:rPr lang="en-GB" dirty="0"/>
              <a:t>when they get notified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16FBDD-A64E-E3CD-7B24-64E652FDAC58}"/>
              </a:ext>
            </a:extLst>
          </p:cNvPr>
          <p:cNvSpPr txBox="1"/>
          <p:nvPr/>
        </p:nvSpPr>
        <p:spPr>
          <a:xfrm>
            <a:off x="2808179" y="2735807"/>
            <a:ext cx="231902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dirty="0"/>
              <a:t>List of Subscribers:</a:t>
            </a:r>
            <a:br>
              <a:rPr lang="en-GB" sz="1500" dirty="0"/>
            </a:br>
            <a:endParaRPr lang="en-GB" sz="1500" dirty="0"/>
          </a:p>
          <a:p>
            <a:r>
              <a:rPr lang="en-GB" sz="1500" dirty="0"/>
              <a:t>0: User1</a:t>
            </a:r>
          </a:p>
          <a:p>
            <a:r>
              <a:rPr lang="en-GB" sz="1500" dirty="0"/>
              <a:t>1: User2</a:t>
            </a:r>
          </a:p>
          <a:p>
            <a:r>
              <a:rPr lang="en-GB" sz="1500" dirty="0"/>
              <a:t>2: User3</a:t>
            </a:r>
          </a:p>
          <a:p>
            <a:r>
              <a:rPr lang="en-GB" sz="1500" dirty="0"/>
              <a:t>3: User4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AF68A1-9B06-B6D7-22DD-0FAFDBD5BABA}"/>
              </a:ext>
            </a:extLst>
          </p:cNvPr>
          <p:cNvSpPr txBox="1"/>
          <p:nvPr/>
        </p:nvSpPr>
        <p:spPr>
          <a:xfrm>
            <a:off x="5127202" y="2418763"/>
            <a:ext cx="6700776" cy="313932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7030A0"/>
                </a:solidFill>
              </a:rPr>
              <a:t>public</a:t>
            </a:r>
            <a:r>
              <a:rPr lang="en-GB" dirty="0"/>
              <a:t> </a:t>
            </a:r>
            <a:r>
              <a:rPr lang="en-GB" dirty="0">
                <a:solidFill>
                  <a:srgbClr val="7030A0"/>
                </a:solidFill>
              </a:rPr>
              <a:t>class</a:t>
            </a:r>
            <a:r>
              <a:rPr lang="en-GB" dirty="0"/>
              <a:t> </a:t>
            </a:r>
            <a:r>
              <a:rPr lang="en-GB" dirty="0" err="1">
                <a:solidFill>
                  <a:srgbClr val="0070C0"/>
                </a:solidFill>
              </a:rPr>
              <a:t>IGuser</a:t>
            </a:r>
            <a:r>
              <a:rPr lang="en-GB" dirty="0"/>
              <a:t> </a:t>
            </a:r>
            <a:r>
              <a:rPr lang="en-GB" dirty="0">
                <a:solidFill>
                  <a:srgbClr val="FFC000"/>
                </a:solidFill>
              </a:rPr>
              <a:t>implements </a:t>
            </a:r>
            <a:r>
              <a:rPr lang="en-GB" dirty="0">
                <a:solidFill>
                  <a:srgbClr val="0070C0"/>
                </a:solidFill>
              </a:rPr>
              <a:t>Observer</a:t>
            </a:r>
            <a:r>
              <a:rPr lang="en-GB" dirty="0"/>
              <a:t>{</a:t>
            </a:r>
          </a:p>
          <a:p>
            <a:r>
              <a:rPr lang="en-GB" dirty="0"/>
              <a:t>	</a:t>
            </a:r>
          </a:p>
          <a:p>
            <a:r>
              <a:rPr lang="en-GB" dirty="0"/>
              <a:t>	...body omitted</a:t>
            </a:r>
          </a:p>
          <a:p>
            <a:r>
              <a:rPr lang="en-GB" dirty="0"/>
              <a:t>	</a:t>
            </a:r>
          </a:p>
          <a:p>
            <a:r>
              <a:rPr lang="en-GB" dirty="0"/>
              <a:t>	</a:t>
            </a:r>
            <a:r>
              <a:rPr lang="en-GB" dirty="0">
                <a:solidFill>
                  <a:srgbClr val="7030A0"/>
                </a:solidFill>
              </a:rPr>
              <a:t>public</a:t>
            </a:r>
            <a:r>
              <a:rPr lang="en-GB" dirty="0"/>
              <a:t> </a:t>
            </a:r>
            <a:r>
              <a:rPr lang="en-GB" dirty="0">
                <a:solidFill>
                  <a:srgbClr val="7030A0"/>
                </a:solidFill>
              </a:rPr>
              <a:t>void</a:t>
            </a:r>
            <a:r>
              <a:rPr lang="en-GB" dirty="0"/>
              <a:t> </a:t>
            </a:r>
            <a:r>
              <a:rPr lang="en-GB" dirty="0">
                <a:solidFill>
                  <a:schemeClr val="accent1"/>
                </a:solidFill>
              </a:rPr>
              <a:t>update</a:t>
            </a:r>
            <a:r>
              <a:rPr lang="en-GB" dirty="0"/>
              <a:t>(Observable o, Object </a:t>
            </a:r>
            <a:r>
              <a:rPr lang="en-GB" dirty="0" err="1"/>
              <a:t>arg</a:t>
            </a:r>
            <a:r>
              <a:rPr lang="en-GB" dirty="0"/>
              <a:t>) {</a:t>
            </a:r>
          </a:p>
          <a:p>
            <a:r>
              <a:rPr lang="en-GB" dirty="0"/>
              <a:t>		</a:t>
            </a:r>
            <a:r>
              <a:rPr lang="en-GB" dirty="0" err="1"/>
              <a:t>System.out.println</a:t>
            </a:r>
            <a:r>
              <a:rPr lang="en-GB" dirty="0"/>
              <a:t>(</a:t>
            </a:r>
            <a:r>
              <a:rPr lang="en-GB" dirty="0" err="1"/>
              <a:t>o.getName</a:t>
            </a:r>
            <a:r>
              <a:rPr lang="en-GB" dirty="0"/>
              <a:t>() + ”made a post”);</a:t>
            </a:r>
          </a:p>
          <a:p>
            <a:r>
              <a:rPr lang="en-GB" dirty="0"/>
              <a:t>	} </a:t>
            </a:r>
          </a:p>
          <a:p>
            <a:r>
              <a:rPr lang="en-GB" dirty="0"/>
              <a:t>}</a:t>
            </a:r>
          </a:p>
          <a:p>
            <a:endParaRPr lang="en-GB" dirty="0"/>
          </a:p>
          <a:p>
            <a:r>
              <a:rPr lang="en-GB" dirty="0"/>
              <a:t>Console: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MCSS made a post</a:t>
            </a:r>
          </a:p>
        </p:txBody>
      </p:sp>
    </p:spTree>
    <p:extLst>
      <p:ext uri="{BB962C8B-B14F-4D97-AF65-F5344CB8AC3E}">
        <p14:creationId xmlns:p14="http://schemas.microsoft.com/office/powerpoint/2010/main" val="1553609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B8B40-E5C6-FF00-8234-1BCA569D6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UML Diagrams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E800EE-35D4-65B3-B7A2-844B83AD1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57" y="1472876"/>
            <a:ext cx="11108086" cy="5019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DB1912-0814-4FCB-BA92-46AB3141C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42" y="5532436"/>
            <a:ext cx="1231175" cy="118640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97BE465-4A80-D0B1-E62B-02EAE4877C1C}"/>
              </a:ext>
            </a:extLst>
          </p:cNvPr>
          <p:cNvGrpSpPr/>
          <p:nvPr/>
        </p:nvGrpSpPr>
        <p:grpSpPr>
          <a:xfrm>
            <a:off x="10102202" y="5968686"/>
            <a:ext cx="1451658" cy="637172"/>
            <a:chOff x="6442277" y="2634053"/>
            <a:chExt cx="1451658" cy="63717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7E3DD4E-8EDE-C965-E174-F94834362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74898" y="2689032"/>
              <a:ext cx="1173823" cy="38812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3BEC0EF-2619-53BB-9B5E-8A6D89CBAC76}"/>
                </a:ext>
              </a:extLst>
            </p:cNvPr>
            <p:cNvSpPr txBox="1"/>
            <p:nvPr/>
          </p:nvSpPr>
          <p:spPr>
            <a:xfrm>
              <a:off x="6840611" y="2901892"/>
              <a:ext cx="82550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/>
                <a:t>User1</a:t>
              </a:r>
              <a:endParaRPr lang="en-GB" dirty="0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EB5D61F3-07A7-397C-F3C4-35AA6F3F4C60}"/>
                </a:ext>
              </a:extLst>
            </p:cNvPr>
            <p:cNvSpPr/>
            <p:nvPr/>
          </p:nvSpPr>
          <p:spPr>
            <a:xfrm>
              <a:off x="6442277" y="2634053"/>
              <a:ext cx="1451658" cy="637172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88155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B8B40-E5C6-FF00-8234-1BCA569D6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r>
              <a:rPr lang="en-GB" dirty="0"/>
              <a:t>Are you ready to built this example in IntelliJ?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5B645B-153E-0D63-DC6B-4902AD162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5392" y="556990"/>
            <a:ext cx="2501900" cy="1828800"/>
          </a:xfrm>
          <a:prstGeom prst="rect">
            <a:avLst/>
          </a:prstGeom>
          <a:noFill/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B78341D-D6E4-6388-0A73-9096A863A33E}"/>
              </a:ext>
            </a:extLst>
          </p:cNvPr>
          <p:cNvSpPr/>
          <p:nvPr/>
        </p:nvSpPr>
        <p:spPr>
          <a:xfrm>
            <a:off x="8782692" y="1746194"/>
            <a:ext cx="2147299" cy="421240"/>
          </a:xfrm>
          <a:prstGeom prst="roundRect">
            <a:avLst/>
          </a:prstGeom>
          <a:noFill/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675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D6E5-96CC-976B-D011-ECD00CBB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Course Progression Check-In!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512D-B256-87C4-1090-86393FECC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course is more than just a “Java course”</a:t>
            </a:r>
          </a:p>
          <a:p>
            <a:r>
              <a:rPr lang="en-GB" dirty="0"/>
              <a:t>The main purpose of this course is to present and introduce students to common elements of software development</a:t>
            </a:r>
          </a:p>
          <a:p>
            <a:pPr lvl="1"/>
            <a:r>
              <a:rPr lang="en-GB" dirty="0"/>
              <a:t>However, we had to chose a programming language to teach in</a:t>
            </a:r>
          </a:p>
          <a:p>
            <a:pPr lvl="1"/>
            <a:r>
              <a:rPr lang="en-GB" dirty="0"/>
              <a:t>Java was chosen as it’s commonly used in the industry</a:t>
            </a:r>
          </a:p>
          <a:p>
            <a:endParaRPr lang="en-GB" dirty="0"/>
          </a:p>
          <a:p>
            <a:r>
              <a:rPr lang="en-GB" dirty="0"/>
              <a:t>We have finished the portion of the course that delivers “Java Basics”</a:t>
            </a:r>
          </a:p>
          <a:p>
            <a:r>
              <a:rPr lang="en-GB" dirty="0"/>
              <a:t>It’s now time for us to shift gears into software development!</a:t>
            </a:r>
          </a:p>
        </p:txBody>
      </p:sp>
    </p:spTree>
    <p:extLst>
      <p:ext uri="{BB962C8B-B14F-4D97-AF65-F5344CB8AC3E}">
        <p14:creationId xmlns:p14="http://schemas.microsoft.com/office/powerpoint/2010/main" val="160279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13440</TotalTime>
  <Words>1972</Words>
  <Application>Microsoft Macintosh PowerPoint</Application>
  <PresentationFormat>Widescreen</PresentationFormat>
  <Paragraphs>260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Courier New</vt:lpstr>
      <vt:lpstr>Office Theme</vt:lpstr>
      <vt:lpstr>Warm Up in the first 10 mins</vt:lpstr>
      <vt:lpstr>Topics overview</vt:lpstr>
      <vt:lpstr>Observer Interface and Observable Class</vt:lpstr>
      <vt:lpstr>Observer Interface and Observable Class</vt:lpstr>
      <vt:lpstr>Observer Interface and Observable Class</vt:lpstr>
      <vt:lpstr>Observer Interface and Observable Class</vt:lpstr>
      <vt:lpstr>UML Diagrams</vt:lpstr>
      <vt:lpstr>Are you ready to built this example in IntelliJ?</vt:lpstr>
      <vt:lpstr>Course Progression Check-In!</vt:lpstr>
      <vt:lpstr>Software Development Life Cycle</vt:lpstr>
      <vt:lpstr>Software Development Life Cycle</vt:lpstr>
      <vt:lpstr>SCRUM</vt:lpstr>
      <vt:lpstr>SCRUM</vt:lpstr>
      <vt:lpstr>SCRUM Workflow</vt:lpstr>
      <vt:lpstr>SCRUM Workflow</vt:lpstr>
      <vt:lpstr>SCRUM Workflow</vt:lpstr>
      <vt:lpstr>SCRUM Workflow</vt:lpstr>
      <vt:lpstr>SCRUM Workflow</vt:lpstr>
      <vt:lpstr>SCRUM Strengths</vt:lpstr>
      <vt:lpstr>SCRUM Graphic  Summary</vt:lpstr>
      <vt:lpstr>Why do we care?</vt:lpstr>
      <vt:lpstr>Design Patterns</vt:lpstr>
      <vt:lpstr>Design Patterns – Simple Example</vt:lpstr>
      <vt:lpstr>Design Patterns - MVC</vt:lpstr>
      <vt:lpstr>Design Patterns - MVC</vt:lpstr>
      <vt:lpstr>Design Patterns - MVC</vt:lpstr>
      <vt:lpstr>Design Patterns - MVC</vt:lpstr>
      <vt:lpstr>Design Patterns - MVC</vt:lpstr>
      <vt:lpstr>MVC – Study Homework</vt:lpstr>
      <vt:lpstr>MVC – Test your Understanding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 in the first 10 mins</dc:title>
  <dc:creator>Marc De Benedetti</dc:creator>
  <cp:lastModifiedBy>Marc De Benedetti</cp:lastModifiedBy>
  <cp:revision>9</cp:revision>
  <dcterms:created xsi:type="dcterms:W3CDTF">2025-09-12T15:49:28Z</dcterms:created>
  <dcterms:modified xsi:type="dcterms:W3CDTF">2025-10-13T15:54:13Z</dcterms:modified>
</cp:coreProperties>
</file>